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2" r:id="rId22"/>
    <p:sldId id="277" r:id="rId23"/>
    <p:sldId id="278" r:id="rId24"/>
    <p:sldId id="279" r:id="rId25"/>
    <p:sldId id="280" r:id="rId26"/>
    <p:sldId id="282"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varScale="1">
        <p:scale>
          <a:sx n="108" d="100"/>
          <a:sy n="108" d="100"/>
        </p:scale>
        <p:origin x="654" y="102"/>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53ED9-30B8-4372-AD22-3EB701D6120F}" type="datetimeFigureOut">
              <a:rPr lang="en-US" smtClean="0"/>
              <a:t>9/17/2021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9431E-EA8F-4C85-AD85-5E33481FF717}" type="slidenum">
              <a:rPr lang="en-US" smtClean="0"/>
              <a:t>‹Nr.›</a:t>
            </a:fld>
            <a:endParaRPr lang="en-US"/>
          </a:p>
        </p:txBody>
      </p:sp>
    </p:spTree>
    <p:extLst>
      <p:ext uri="{BB962C8B-B14F-4D97-AF65-F5344CB8AC3E}">
        <p14:creationId xmlns:p14="http://schemas.microsoft.com/office/powerpoint/2010/main" val="313870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two gain levels 0.1 and 0.01 (N/P ratio)</a:t>
            </a:r>
          </a:p>
          <a:p>
            <a:r>
              <a:rPr lang="en-US" dirty="0"/>
              <a:t>There were seven visual angle levels at the 0.1 gain level and seven visual angle levels at the 0.01 gain level</a:t>
            </a:r>
          </a:p>
        </p:txBody>
      </p:sp>
      <p:sp>
        <p:nvSpPr>
          <p:cNvPr id="4" name="Foliennummernplatzhalter 3"/>
          <p:cNvSpPr>
            <a:spLocks noGrp="1"/>
          </p:cNvSpPr>
          <p:nvPr>
            <p:ph type="sldNum" sz="quarter" idx="5"/>
          </p:nvPr>
        </p:nvSpPr>
        <p:spPr/>
        <p:txBody>
          <a:bodyPr/>
          <a:lstStyle/>
          <a:p>
            <a:fld id="{93C9431E-EA8F-4C85-AD85-5E33481FF717}" type="slidenum">
              <a:rPr lang="en-US" smtClean="0"/>
              <a:t>19</a:t>
            </a:fld>
            <a:endParaRPr lang="en-US"/>
          </a:p>
        </p:txBody>
      </p:sp>
    </p:spTree>
    <p:extLst>
      <p:ext uri="{BB962C8B-B14F-4D97-AF65-F5344CB8AC3E}">
        <p14:creationId xmlns:p14="http://schemas.microsoft.com/office/powerpoint/2010/main" val="19644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D75C8-3417-4F6F-BC72-A42D968FC776}"/>
              </a:ext>
            </a:extLst>
          </p:cNvPr>
          <p:cNvSpPr>
            <a:spLocks noGrp="1"/>
          </p:cNvSpPr>
          <p:nvPr>
            <p:ph type="ctrTitle"/>
          </p:nvPr>
        </p:nvSpPr>
        <p:spPr>
          <a:xfrm>
            <a:off x="1524000" y="1122363"/>
            <a:ext cx="9144000" cy="2387600"/>
          </a:xfrm>
        </p:spPr>
        <p:txBody>
          <a:bodyPr anchor="b"/>
          <a:lstStyle>
            <a:lvl1pPr algn="ctr">
              <a:defRPr sz="6000">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Untertitel 2">
            <a:extLst>
              <a:ext uri="{FF2B5EF4-FFF2-40B4-BE49-F238E27FC236}">
                <a16:creationId xmlns:a16="http://schemas.microsoft.com/office/drawing/2014/main" id="{D1D70CC4-755A-461A-8DDD-2C9BD9894F5F}"/>
              </a:ext>
            </a:extLst>
          </p:cNvPr>
          <p:cNvSpPr>
            <a:spLocks noGrp="1"/>
          </p:cNvSpPr>
          <p:nvPr>
            <p:ph type="subTitle" idx="1"/>
          </p:nvPr>
        </p:nvSpPr>
        <p:spPr>
          <a:xfrm>
            <a:off x="1524000" y="3602038"/>
            <a:ext cx="9144000" cy="1655762"/>
          </a:xfrm>
        </p:spPr>
        <p:txBody>
          <a:bodyPr/>
          <a:lstStyle>
            <a:lvl1pPr marL="0" indent="0" algn="ctr">
              <a:buNone/>
              <a:defRPr sz="2400">
                <a:latin typeface="CMU Serif" panose="02000603000000000000" pitchFamily="2" charset="0"/>
                <a:ea typeface="CMU Serif" panose="02000603000000000000" pitchFamily="2" charset="0"/>
                <a:cs typeface="CMU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6201F961-D02A-4862-8F2F-96031615B125}"/>
              </a:ext>
            </a:extLst>
          </p:cNvPr>
          <p:cNvSpPr>
            <a:spLocks noGrp="1"/>
          </p:cNvSpPr>
          <p:nvPr>
            <p:ph type="dt" sz="half" idx="10"/>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95C89F67-48D3-4469-AA8D-C3BF278A3455}" type="datetimeFigureOut">
              <a:rPr lang="en-US" smtClean="0"/>
              <a:pPr/>
              <a:t>9/17/2021</a:t>
            </a:fld>
            <a:endParaRPr lang="en-US"/>
          </a:p>
        </p:txBody>
      </p:sp>
      <p:sp>
        <p:nvSpPr>
          <p:cNvPr id="5" name="Fußzeilenplatzhalter 4">
            <a:extLst>
              <a:ext uri="{FF2B5EF4-FFF2-40B4-BE49-F238E27FC236}">
                <a16:creationId xmlns:a16="http://schemas.microsoft.com/office/drawing/2014/main" id="{E015554C-4BF5-416F-AE67-76FC9BE56A14}"/>
              </a:ext>
            </a:extLst>
          </p:cNvPr>
          <p:cNvSpPr>
            <a:spLocks noGrp="1"/>
          </p:cNvSpPr>
          <p:nvPr>
            <p:ph type="ftr" sz="quarter" idx="11"/>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endParaRPr lang="en-US"/>
          </a:p>
        </p:txBody>
      </p:sp>
      <p:sp>
        <p:nvSpPr>
          <p:cNvPr id="6" name="Foliennummernplatzhalter 5">
            <a:extLst>
              <a:ext uri="{FF2B5EF4-FFF2-40B4-BE49-F238E27FC236}">
                <a16:creationId xmlns:a16="http://schemas.microsoft.com/office/drawing/2014/main" id="{2ACB969F-46DE-415C-96BF-3B0BF52A165A}"/>
              </a:ext>
            </a:extLst>
          </p:cNvPr>
          <p:cNvSpPr>
            <a:spLocks noGrp="1"/>
          </p:cNvSpPr>
          <p:nvPr>
            <p:ph type="sldNum" sz="quarter" idx="12"/>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3580E1CD-88EB-40AC-BE74-FC2CA47CDF77}" type="slidenum">
              <a:rPr lang="en-US" smtClean="0"/>
              <a:pPr/>
              <a:t>‹Nr.›</a:t>
            </a:fld>
            <a:endParaRPr lang="en-US"/>
          </a:p>
        </p:txBody>
      </p:sp>
    </p:spTree>
    <p:extLst>
      <p:ext uri="{BB962C8B-B14F-4D97-AF65-F5344CB8AC3E}">
        <p14:creationId xmlns:p14="http://schemas.microsoft.com/office/powerpoint/2010/main" val="23983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7EE2D5-388C-42BE-9B8F-B471F71D74E1}"/>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489B449-822D-434C-BD84-6F00FE36AF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050F5AE-E350-44B6-9A71-25DE34226E44}"/>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5" name="Fußzeilenplatzhalter 4">
            <a:extLst>
              <a:ext uri="{FF2B5EF4-FFF2-40B4-BE49-F238E27FC236}">
                <a16:creationId xmlns:a16="http://schemas.microsoft.com/office/drawing/2014/main" id="{1429EBE9-04B4-4A76-8C2F-45DDD69B50F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86E0C64-E879-4906-B506-7CC8D0163930}"/>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89689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5320F76-FB45-45AB-BC7B-0013AC52DAD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666DEB52-E434-45A4-AFD9-EBC090B2AA2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3CC89BB-FF92-49C6-A43A-A9BA74A4072D}"/>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5" name="Fußzeilenplatzhalter 4">
            <a:extLst>
              <a:ext uri="{FF2B5EF4-FFF2-40B4-BE49-F238E27FC236}">
                <a16:creationId xmlns:a16="http://schemas.microsoft.com/office/drawing/2014/main" id="{EC39879A-B4FE-46E0-80F2-DB9378A53C2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4C47DA9-0DAA-4078-AF45-86D026745A5E}"/>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34748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1A133-17E9-4D19-984D-A5870E68DF77}"/>
              </a:ext>
            </a:extLst>
          </p:cNvPr>
          <p:cNvSpPr>
            <a:spLocks noGrp="1"/>
          </p:cNvSpPr>
          <p:nvPr>
            <p:ph type="title"/>
          </p:nvPr>
        </p:nvSpPr>
        <p:spPr>
          <a:xfrm>
            <a:off x="405938" y="212293"/>
            <a:ext cx="10515600" cy="1325563"/>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F3BB4252-63D0-45AC-A77C-8345B440A453}"/>
              </a:ext>
            </a:extLst>
          </p:cNvPr>
          <p:cNvSpPr>
            <a:spLocks noGrp="1"/>
          </p:cNvSpPr>
          <p:nvPr>
            <p:ph idx="1"/>
          </p:nvPr>
        </p:nvSpPr>
        <p:spPr>
          <a:xfrm>
            <a:off x="838200" y="1753985"/>
            <a:ext cx="10515600" cy="4422978"/>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Inhaltsplatzhalter 2">
            <a:extLst>
              <a:ext uri="{FF2B5EF4-FFF2-40B4-BE49-F238E27FC236}">
                <a16:creationId xmlns:a16="http://schemas.microsoft.com/office/drawing/2014/main" id="{232DE5BD-9136-4132-A04C-61D6EA918EF4}"/>
              </a:ext>
            </a:extLst>
          </p:cNvPr>
          <p:cNvSpPr>
            <a:spLocks noGrp="1"/>
          </p:cNvSpPr>
          <p:nvPr>
            <p:ph idx="10"/>
          </p:nvPr>
        </p:nvSpPr>
        <p:spPr>
          <a:xfrm>
            <a:off x="838200" y="6393092"/>
            <a:ext cx="10515600" cy="464908"/>
          </a:xfrm>
        </p:spPr>
        <p:txBody>
          <a:bodyPr anchor="ctr">
            <a:normAutofit/>
          </a:bodyPr>
          <a:lstStyle>
            <a:lvl1pPr marL="0" indent="0" algn="ctr">
              <a:buNone/>
              <a:defRPr sz="1600">
                <a:solidFill>
                  <a:schemeClr val="bg1">
                    <a:lumMod val="75000"/>
                  </a:schemeClr>
                </a:solidFill>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endParaRPr lang="en-US" dirty="0"/>
          </a:p>
        </p:txBody>
      </p:sp>
    </p:spTree>
    <p:extLst>
      <p:ext uri="{BB962C8B-B14F-4D97-AF65-F5344CB8AC3E}">
        <p14:creationId xmlns:p14="http://schemas.microsoft.com/office/powerpoint/2010/main" val="98392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6F5E36-83FB-4CC8-B9F7-548BF1DD0E6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F1F20E8E-3DD4-46FC-B519-2730C1B19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089BC57-45BB-4D44-A730-139B2264AB3E}"/>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5" name="Fußzeilenplatzhalter 4">
            <a:extLst>
              <a:ext uri="{FF2B5EF4-FFF2-40B4-BE49-F238E27FC236}">
                <a16:creationId xmlns:a16="http://schemas.microsoft.com/office/drawing/2014/main" id="{844CC815-0FCA-4D1F-9315-E48B66756EC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4877A72-F8EF-41A4-A57A-3CF461C5B5E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75143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44FDEE-BB4B-4549-A7AB-0EE8A57E26F5}"/>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5F9F0FC-F470-424F-B50F-5514C427F4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78EC94F7-38A9-45CA-9CF6-09ACE185DEE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CF9A608-D66B-4549-97D5-2669591463A9}"/>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6" name="Fußzeilenplatzhalter 5">
            <a:extLst>
              <a:ext uri="{FF2B5EF4-FFF2-40B4-BE49-F238E27FC236}">
                <a16:creationId xmlns:a16="http://schemas.microsoft.com/office/drawing/2014/main" id="{E712D41E-089A-4688-AA44-D29DDCF0E46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898CE6F-2D1A-49A7-8863-0192115BC111}"/>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68536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A7C0C-9F03-4E2F-BB8A-24ACFAA683E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729DB61F-8881-48C8-B557-A524A681C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6A7BB7-4B49-4349-80E3-2B9C43ADA72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F1BDD475-C3AC-4EB8-8DD3-79B7F190B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27D4209-BAB8-45AA-9F7A-7454437CF73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A3E1F340-92EF-4B2D-B9E1-B9EB242B4E45}"/>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8" name="Fußzeilenplatzhalter 7">
            <a:extLst>
              <a:ext uri="{FF2B5EF4-FFF2-40B4-BE49-F238E27FC236}">
                <a16:creationId xmlns:a16="http://schemas.microsoft.com/office/drawing/2014/main" id="{DE171F96-1029-4624-AD3C-ADF28780B69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7631FF1C-09AC-4A17-8077-552CA5E0BA7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2534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B9E801-E70A-4A60-92E0-119DF86FE5C0}"/>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5DCD1FDC-077C-4A2A-B5C0-2D5C25327C4B}"/>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4" name="Fußzeilenplatzhalter 3">
            <a:extLst>
              <a:ext uri="{FF2B5EF4-FFF2-40B4-BE49-F238E27FC236}">
                <a16:creationId xmlns:a16="http://schemas.microsoft.com/office/drawing/2014/main" id="{41CF5092-A086-4863-AAE8-DBCD7C84CA7E}"/>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7D18EE61-C73C-4CFC-930B-3B6D718AA04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63938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9E2137-E48D-4B8E-BCF2-AF04015FFA1A}"/>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3" name="Fußzeilenplatzhalter 2">
            <a:extLst>
              <a:ext uri="{FF2B5EF4-FFF2-40B4-BE49-F238E27FC236}">
                <a16:creationId xmlns:a16="http://schemas.microsoft.com/office/drawing/2014/main" id="{DA916DC8-AD72-4A6E-B464-980D196D4B9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2396154-D5F3-4130-8E76-26A8D873079C}"/>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07892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37CE-8715-4C0E-BFB3-F493DE1ABF0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D9304A0-7CF6-4D2A-B620-8D1430C98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B235E808-B640-487A-AE2E-8DFBD6336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DE96411-98F5-49B7-AF8E-61B417A30F94}"/>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6" name="Fußzeilenplatzhalter 5">
            <a:extLst>
              <a:ext uri="{FF2B5EF4-FFF2-40B4-BE49-F238E27FC236}">
                <a16:creationId xmlns:a16="http://schemas.microsoft.com/office/drawing/2014/main" id="{26CBA915-42FC-407A-A29F-F415EE957B3A}"/>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90C4BD9-F626-4E7F-8A03-41E38230E84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77796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A5672-F3D3-4FA9-A4EE-270183AB9B2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BC7E00C9-C55D-4B53-93BA-AA2B9928F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E6B76827-55A7-41EA-86D9-10FF7EA70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89397F-C21F-45AE-B8C6-B423CE946A78}"/>
              </a:ext>
            </a:extLst>
          </p:cNvPr>
          <p:cNvSpPr>
            <a:spLocks noGrp="1"/>
          </p:cNvSpPr>
          <p:nvPr>
            <p:ph type="dt" sz="half" idx="10"/>
          </p:nvPr>
        </p:nvSpPr>
        <p:spPr/>
        <p:txBody>
          <a:bodyPr/>
          <a:lstStyle/>
          <a:p>
            <a:fld id="{95C89F67-48D3-4469-AA8D-C3BF278A3455}" type="datetimeFigureOut">
              <a:rPr lang="en-US" smtClean="0"/>
              <a:t>9/17/2021</a:t>
            </a:fld>
            <a:endParaRPr lang="en-US"/>
          </a:p>
        </p:txBody>
      </p:sp>
      <p:sp>
        <p:nvSpPr>
          <p:cNvPr id="6" name="Fußzeilenplatzhalter 5">
            <a:extLst>
              <a:ext uri="{FF2B5EF4-FFF2-40B4-BE49-F238E27FC236}">
                <a16:creationId xmlns:a16="http://schemas.microsoft.com/office/drawing/2014/main" id="{D555209A-9A5A-402D-B2A8-603166681CE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CABE143E-6FA8-4833-98E6-6D821899C134}"/>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8497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08D9-E319-48A7-A30A-CB36CACEEA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DDD3A22F-995E-4D6F-A662-9B9FB319C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CEAE3A6-8BFE-4E66-AB63-C04318FB7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89F67-48D3-4469-AA8D-C3BF278A3455}" type="datetimeFigureOut">
              <a:rPr lang="en-US" smtClean="0"/>
              <a:t>9/17/2021</a:t>
            </a:fld>
            <a:endParaRPr lang="en-US"/>
          </a:p>
        </p:txBody>
      </p:sp>
      <p:sp>
        <p:nvSpPr>
          <p:cNvPr id="5" name="Fußzeilenplatzhalter 4">
            <a:extLst>
              <a:ext uri="{FF2B5EF4-FFF2-40B4-BE49-F238E27FC236}">
                <a16:creationId xmlns:a16="http://schemas.microsoft.com/office/drawing/2014/main" id="{D9C656A9-960A-4CB6-A654-9081D2F8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AB921AE3-8F20-4CDD-AA65-CEB4E954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0E1CD-88EB-40AC-BE74-FC2CA47CDF77}" type="slidenum">
              <a:rPr lang="en-US" smtClean="0"/>
              <a:t>‹Nr.›</a:t>
            </a:fld>
            <a:endParaRPr lang="en-US"/>
          </a:p>
        </p:txBody>
      </p:sp>
    </p:spTree>
    <p:extLst>
      <p:ext uri="{BB962C8B-B14F-4D97-AF65-F5344CB8AC3E}">
        <p14:creationId xmlns:p14="http://schemas.microsoft.com/office/powerpoint/2010/main" val="68309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9E320-7183-4C03-8A9F-1D4B523BC70D}"/>
              </a:ext>
            </a:extLst>
          </p:cNvPr>
          <p:cNvSpPr>
            <a:spLocks noGrp="1"/>
          </p:cNvSpPr>
          <p:nvPr>
            <p:ph type="ctrTitle"/>
          </p:nvPr>
        </p:nvSpPr>
        <p:spPr/>
        <p:txBody>
          <a:bodyPr/>
          <a:lstStyle/>
          <a:p>
            <a:r>
              <a:rPr lang="de-DE" dirty="0"/>
              <a:t>Feedback Tremor</a:t>
            </a:r>
            <a:endParaRPr lang="en-US" dirty="0"/>
          </a:p>
        </p:txBody>
      </p:sp>
      <p:sp>
        <p:nvSpPr>
          <p:cNvPr id="3" name="Untertitel 2">
            <a:extLst>
              <a:ext uri="{FF2B5EF4-FFF2-40B4-BE49-F238E27FC236}">
                <a16:creationId xmlns:a16="http://schemas.microsoft.com/office/drawing/2014/main" id="{C8065DDE-EEC6-4D35-B36F-68D9E11D80BD}"/>
              </a:ext>
            </a:extLst>
          </p:cNvPr>
          <p:cNvSpPr>
            <a:spLocks noGrp="1"/>
          </p:cNvSpPr>
          <p:nvPr>
            <p:ph type="subTitle" idx="1"/>
          </p:nvPr>
        </p:nvSpPr>
        <p:spPr>
          <a:xfrm>
            <a:off x="1524000" y="3639360"/>
            <a:ext cx="9144000" cy="1655762"/>
          </a:xfrm>
        </p:spPr>
        <p:txBody>
          <a:bodyPr/>
          <a:lstStyle/>
          <a:p>
            <a:r>
              <a:rPr lang="de-DE" dirty="0"/>
              <a:t>First </a:t>
            </a:r>
            <a:r>
              <a:rPr lang="de-DE" dirty="0" err="1"/>
              <a:t>results</a:t>
            </a:r>
            <a:endParaRPr lang="de-DE" dirty="0"/>
          </a:p>
          <a:p>
            <a:r>
              <a:rPr lang="de-DE" dirty="0"/>
              <a:t>16.05.2021</a:t>
            </a:r>
            <a:endParaRPr lang="en-US" dirty="0"/>
          </a:p>
          <a:p>
            <a:r>
              <a:rPr lang="en-US" dirty="0"/>
              <a:t>Julius Welzel</a:t>
            </a:r>
            <a:endParaRPr lang="de-DE" dirty="0"/>
          </a:p>
        </p:txBody>
      </p:sp>
    </p:spTree>
    <p:extLst>
      <p:ext uri="{BB962C8B-B14F-4D97-AF65-F5344CB8AC3E}">
        <p14:creationId xmlns:p14="http://schemas.microsoft.com/office/powerpoint/2010/main" val="614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C2843-B985-43CB-ACAD-014FB8175745}"/>
              </a:ext>
            </a:extLst>
          </p:cNvPr>
          <p:cNvSpPr>
            <a:spLocks noGrp="1"/>
          </p:cNvSpPr>
          <p:nvPr>
            <p:ph type="title"/>
          </p:nvPr>
        </p:nvSpPr>
        <p:spPr/>
        <p:txBody>
          <a:bodyPr/>
          <a:lstStyle/>
          <a:p>
            <a:r>
              <a:rPr lang="en-US" dirty="0"/>
              <a:t>p104</a:t>
            </a:r>
          </a:p>
        </p:txBody>
      </p:sp>
      <p:pic>
        <p:nvPicPr>
          <p:cNvPr id="5" name="Inhaltsplatzhalter 4">
            <a:extLst>
              <a:ext uri="{FF2B5EF4-FFF2-40B4-BE49-F238E27FC236}">
                <a16:creationId xmlns:a16="http://schemas.microsoft.com/office/drawing/2014/main" id="{AE8E3F4B-D4B3-49A3-AB27-F18E7E5CC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69598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11353-D26D-4C6F-86C7-96D477A2FEB8}"/>
              </a:ext>
            </a:extLst>
          </p:cNvPr>
          <p:cNvSpPr>
            <a:spLocks noGrp="1"/>
          </p:cNvSpPr>
          <p:nvPr>
            <p:ph type="title"/>
          </p:nvPr>
        </p:nvSpPr>
        <p:spPr/>
        <p:txBody>
          <a:bodyPr/>
          <a:lstStyle/>
          <a:p>
            <a:r>
              <a:rPr lang="en-US" dirty="0"/>
              <a:t>p105</a:t>
            </a:r>
          </a:p>
        </p:txBody>
      </p:sp>
      <p:pic>
        <p:nvPicPr>
          <p:cNvPr id="5" name="Inhaltsplatzhalter 4">
            <a:extLst>
              <a:ext uri="{FF2B5EF4-FFF2-40B4-BE49-F238E27FC236}">
                <a16:creationId xmlns:a16="http://schemas.microsoft.com/office/drawing/2014/main" id="{A96061F4-ECD7-43B1-8C7B-C20E0B8B1B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06320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11153-1EC8-4761-AE64-2C81FD8939DB}"/>
              </a:ext>
            </a:extLst>
          </p:cNvPr>
          <p:cNvSpPr>
            <a:spLocks noGrp="1"/>
          </p:cNvSpPr>
          <p:nvPr>
            <p:ph type="title"/>
          </p:nvPr>
        </p:nvSpPr>
        <p:spPr/>
        <p:txBody>
          <a:bodyPr/>
          <a:lstStyle/>
          <a:p>
            <a:r>
              <a:rPr lang="en-US" dirty="0"/>
              <a:t>p106</a:t>
            </a:r>
          </a:p>
        </p:txBody>
      </p:sp>
      <p:pic>
        <p:nvPicPr>
          <p:cNvPr id="5" name="Inhaltsplatzhalter 4">
            <a:extLst>
              <a:ext uri="{FF2B5EF4-FFF2-40B4-BE49-F238E27FC236}">
                <a16:creationId xmlns:a16="http://schemas.microsoft.com/office/drawing/2014/main" id="{4427129A-F7D6-40B2-A833-265B8C6A9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522" y="0"/>
            <a:ext cx="10309520" cy="6871075"/>
          </a:xfrm>
        </p:spPr>
      </p:pic>
    </p:spTree>
    <p:extLst>
      <p:ext uri="{BB962C8B-B14F-4D97-AF65-F5344CB8AC3E}">
        <p14:creationId xmlns:p14="http://schemas.microsoft.com/office/powerpoint/2010/main" val="191263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A4C84-6962-4CF0-89F1-FFA19F5587A9}"/>
              </a:ext>
            </a:extLst>
          </p:cNvPr>
          <p:cNvSpPr>
            <a:spLocks noGrp="1"/>
          </p:cNvSpPr>
          <p:nvPr>
            <p:ph type="title"/>
          </p:nvPr>
        </p:nvSpPr>
        <p:spPr/>
        <p:txBody>
          <a:bodyPr/>
          <a:lstStyle/>
          <a:p>
            <a:r>
              <a:rPr lang="en-US" dirty="0"/>
              <a:t>p107</a:t>
            </a:r>
          </a:p>
        </p:txBody>
      </p:sp>
      <p:pic>
        <p:nvPicPr>
          <p:cNvPr id="5" name="Inhaltsplatzhalter 4">
            <a:extLst>
              <a:ext uri="{FF2B5EF4-FFF2-40B4-BE49-F238E27FC236}">
                <a16:creationId xmlns:a16="http://schemas.microsoft.com/office/drawing/2014/main" id="{5DE52924-C77D-4247-898F-75723D4D3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394459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1065E-215F-41C8-8B0C-F467FA981177}"/>
              </a:ext>
            </a:extLst>
          </p:cNvPr>
          <p:cNvSpPr>
            <a:spLocks noGrp="1"/>
          </p:cNvSpPr>
          <p:nvPr>
            <p:ph type="title"/>
          </p:nvPr>
        </p:nvSpPr>
        <p:spPr/>
        <p:txBody>
          <a:bodyPr/>
          <a:lstStyle/>
          <a:p>
            <a:r>
              <a:rPr lang="en-US" dirty="0"/>
              <a:t>p109</a:t>
            </a:r>
          </a:p>
        </p:txBody>
      </p:sp>
      <p:pic>
        <p:nvPicPr>
          <p:cNvPr id="5" name="Inhaltsplatzhalter 4">
            <a:extLst>
              <a:ext uri="{FF2B5EF4-FFF2-40B4-BE49-F238E27FC236}">
                <a16:creationId xmlns:a16="http://schemas.microsoft.com/office/drawing/2014/main" id="{BFD26ED2-5B58-4FB9-B0DD-FEE909B12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078" y="-67112"/>
            <a:ext cx="10376660" cy="6915822"/>
          </a:xfrm>
        </p:spPr>
      </p:pic>
    </p:spTree>
    <p:extLst>
      <p:ext uri="{BB962C8B-B14F-4D97-AF65-F5344CB8AC3E}">
        <p14:creationId xmlns:p14="http://schemas.microsoft.com/office/powerpoint/2010/main" val="287369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2EAB1-BDE4-451C-96DD-550B7C04BAB7}"/>
              </a:ext>
            </a:extLst>
          </p:cNvPr>
          <p:cNvSpPr>
            <a:spLocks noGrp="1"/>
          </p:cNvSpPr>
          <p:nvPr>
            <p:ph type="title"/>
          </p:nvPr>
        </p:nvSpPr>
        <p:spPr/>
        <p:txBody>
          <a:bodyPr/>
          <a:lstStyle/>
          <a:p>
            <a:r>
              <a:rPr lang="en-US" dirty="0"/>
              <a:t>p112</a:t>
            </a:r>
          </a:p>
        </p:txBody>
      </p:sp>
      <p:pic>
        <p:nvPicPr>
          <p:cNvPr id="5" name="Inhaltsplatzhalter 4">
            <a:extLst>
              <a:ext uri="{FF2B5EF4-FFF2-40B4-BE49-F238E27FC236}">
                <a16:creationId xmlns:a16="http://schemas.microsoft.com/office/drawing/2014/main" id="{FCF408DC-0612-4E6C-B4D3-D9DB212B1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466" y="0"/>
            <a:ext cx="10267575" cy="6843120"/>
          </a:xfrm>
        </p:spPr>
      </p:pic>
    </p:spTree>
    <p:extLst>
      <p:ext uri="{BB962C8B-B14F-4D97-AF65-F5344CB8AC3E}">
        <p14:creationId xmlns:p14="http://schemas.microsoft.com/office/powerpoint/2010/main" val="404297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16C60-65D0-4A14-94C1-F6E15540C591}"/>
              </a:ext>
            </a:extLst>
          </p:cNvPr>
          <p:cNvSpPr>
            <a:spLocks noGrp="1"/>
          </p:cNvSpPr>
          <p:nvPr>
            <p:ph type="title"/>
          </p:nvPr>
        </p:nvSpPr>
        <p:spPr/>
        <p:txBody>
          <a:bodyPr/>
          <a:lstStyle/>
          <a:p>
            <a:r>
              <a:rPr lang="en-US" dirty="0"/>
              <a:t>p119</a:t>
            </a:r>
          </a:p>
        </p:txBody>
      </p:sp>
      <p:pic>
        <p:nvPicPr>
          <p:cNvPr id="5" name="Inhaltsplatzhalter 4">
            <a:extLst>
              <a:ext uri="{FF2B5EF4-FFF2-40B4-BE49-F238E27FC236}">
                <a16:creationId xmlns:a16="http://schemas.microsoft.com/office/drawing/2014/main" id="{F64FAD6D-BC70-48A2-94BB-BCF3442CF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96794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473F6-786E-4986-81D4-2F9203A6C5E5}"/>
              </a:ext>
            </a:extLst>
          </p:cNvPr>
          <p:cNvSpPr>
            <a:spLocks noGrp="1"/>
          </p:cNvSpPr>
          <p:nvPr>
            <p:ph type="title"/>
          </p:nvPr>
        </p:nvSpPr>
        <p:spPr/>
        <p:txBody>
          <a:bodyPr/>
          <a:lstStyle/>
          <a:p>
            <a:r>
              <a:rPr lang="en-US" dirty="0"/>
              <a:t>3 Experiments – visual gain</a:t>
            </a:r>
          </a:p>
        </p:txBody>
      </p:sp>
      <p:sp>
        <p:nvSpPr>
          <p:cNvPr id="3" name="Inhaltsplatzhalter 2">
            <a:extLst>
              <a:ext uri="{FF2B5EF4-FFF2-40B4-BE49-F238E27FC236}">
                <a16:creationId xmlns:a16="http://schemas.microsoft.com/office/drawing/2014/main" id="{E00581BA-592B-4ABD-854F-0B28AE7F1FDA}"/>
              </a:ext>
            </a:extLst>
          </p:cNvPr>
          <p:cNvSpPr>
            <a:spLocks noGrp="1"/>
          </p:cNvSpPr>
          <p:nvPr>
            <p:ph idx="1"/>
          </p:nvPr>
        </p:nvSpPr>
        <p:spPr/>
        <p:txBody>
          <a:bodyPr>
            <a:normAutofit/>
          </a:bodyPr>
          <a:lstStyle/>
          <a:p>
            <a:r>
              <a:rPr lang="en-US" dirty="0"/>
              <a:t>How the visual angle affected force variability across a range of target force levels. (high; (38°), medium (4.4°), and low (0.1°)</a:t>
            </a:r>
          </a:p>
        </p:txBody>
      </p:sp>
      <p:pic>
        <p:nvPicPr>
          <p:cNvPr id="5" name="Grafik 4">
            <a:extLst>
              <a:ext uri="{FF2B5EF4-FFF2-40B4-BE49-F238E27FC236}">
                <a16:creationId xmlns:a16="http://schemas.microsoft.com/office/drawing/2014/main" id="{6E3BF165-12EC-4C3A-9C0A-E261AE3EA738}"/>
              </a:ext>
            </a:extLst>
          </p:cNvPr>
          <p:cNvPicPr>
            <a:picLocks noChangeAspect="1"/>
          </p:cNvPicPr>
          <p:nvPr/>
        </p:nvPicPr>
        <p:blipFill>
          <a:blip r:embed="rId2"/>
          <a:stretch>
            <a:fillRect/>
          </a:stretch>
        </p:blipFill>
        <p:spPr>
          <a:xfrm>
            <a:off x="1566230" y="3181156"/>
            <a:ext cx="9059539" cy="2781688"/>
          </a:xfrm>
          <a:prstGeom prst="rect">
            <a:avLst/>
          </a:prstGeom>
        </p:spPr>
      </p:pic>
    </p:spTree>
    <p:extLst>
      <p:ext uri="{BB962C8B-B14F-4D97-AF65-F5344CB8AC3E}">
        <p14:creationId xmlns:p14="http://schemas.microsoft.com/office/powerpoint/2010/main" val="296449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DD4F90-4D02-417A-89AA-E521992544BB}"/>
              </a:ext>
            </a:extLst>
          </p:cNvPr>
          <p:cNvSpPr>
            <a:spLocks noGrp="1"/>
          </p:cNvSpPr>
          <p:nvPr>
            <p:ph type="title"/>
          </p:nvPr>
        </p:nvSpPr>
        <p:spPr/>
        <p:txBody>
          <a:bodyPr/>
          <a:lstStyle/>
          <a:p>
            <a:r>
              <a:rPr lang="en-US" dirty="0"/>
              <a:t>Monitor distance</a:t>
            </a:r>
          </a:p>
        </p:txBody>
      </p:sp>
      <p:sp>
        <p:nvSpPr>
          <p:cNvPr id="3" name="Inhaltsplatzhalter 2">
            <a:extLst>
              <a:ext uri="{FF2B5EF4-FFF2-40B4-BE49-F238E27FC236}">
                <a16:creationId xmlns:a16="http://schemas.microsoft.com/office/drawing/2014/main" id="{1597F8AC-356E-4F0D-8B37-18A6C4B130FB}"/>
              </a:ext>
            </a:extLst>
          </p:cNvPr>
          <p:cNvSpPr>
            <a:spLocks noGrp="1"/>
          </p:cNvSpPr>
          <p:nvPr>
            <p:ph idx="1"/>
          </p:nvPr>
        </p:nvSpPr>
        <p:spPr/>
        <p:txBody>
          <a:bodyPr/>
          <a:lstStyle/>
          <a:p>
            <a:r>
              <a:rPr lang="en-US" dirty="0"/>
              <a:t>How the visual angle affected force variability across a range of target force levels (Monitor distance)</a:t>
            </a:r>
          </a:p>
          <a:p>
            <a:endParaRPr lang="en-US" dirty="0"/>
          </a:p>
          <a:p>
            <a:endParaRPr lang="en-US" dirty="0"/>
          </a:p>
        </p:txBody>
      </p:sp>
      <p:pic>
        <p:nvPicPr>
          <p:cNvPr id="5" name="Grafik 4">
            <a:extLst>
              <a:ext uri="{FF2B5EF4-FFF2-40B4-BE49-F238E27FC236}">
                <a16:creationId xmlns:a16="http://schemas.microsoft.com/office/drawing/2014/main" id="{AEED0101-CB8B-4115-AFEA-3E6AAA1B521C}"/>
              </a:ext>
            </a:extLst>
          </p:cNvPr>
          <p:cNvPicPr>
            <a:picLocks noChangeAspect="1"/>
          </p:cNvPicPr>
          <p:nvPr/>
        </p:nvPicPr>
        <p:blipFill>
          <a:blip r:embed="rId2"/>
          <a:stretch>
            <a:fillRect/>
          </a:stretch>
        </p:blipFill>
        <p:spPr>
          <a:xfrm>
            <a:off x="1585283" y="3324051"/>
            <a:ext cx="9021434" cy="2495898"/>
          </a:xfrm>
          <a:prstGeom prst="rect">
            <a:avLst/>
          </a:prstGeom>
        </p:spPr>
      </p:pic>
    </p:spTree>
    <p:extLst>
      <p:ext uri="{BB962C8B-B14F-4D97-AF65-F5344CB8AC3E}">
        <p14:creationId xmlns:p14="http://schemas.microsoft.com/office/powerpoint/2010/main" val="200256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206EC-1056-4E89-BF7A-C6B9C0C4567A}"/>
              </a:ext>
            </a:extLst>
          </p:cNvPr>
          <p:cNvSpPr>
            <a:spLocks noGrp="1"/>
          </p:cNvSpPr>
          <p:nvPr>
            <p:ph type="title"/>
          </p:nvPr>
        </p:nvSpPr>
        <p:spPr/>
        <p:txBody>
          <a:bodyPr/>
          <a:lstStyle/>
          <a:p>
            <a:r>
              <a:rPr lang="en-US" dirty="0"/>
              <a:t>Combinations – 25% MVC</a:t>
            </a:r>
          </a:p>
        </p:txBody>
      </p:sp>
      <p:sp>
        <p:nvSpPr>
          <p:cNvPr id="3" name="Inhaltsplatzhalter 2">
            <a:extLst>
              <a:ext uri="{FF2B5EF4-FFF2-40B4-BE49-F238E27FC236}">
                <a16:creationId xmlns:a16="http://schemas.microsoft.com/office/drawing/2014/main" id="{3894AC75-DA8E-4CD2-9F31-C09413264D02}"/>
              </a:ext>
            </a:extLst>
          </p:cNvPr>
          <p:cNvSpPr>
            <a:spLocks noGrp="1"/>
          </p:cNvSpPr>
          <p:nvPr>
            <p:ph idx="1"/>
          </p:nvPr>
        </p:nvSpPr>
        <p:spPr/>
        <p:txBody>
          <a:bodyPr/>
          <a:lstStyle/>
          <a:p>
            <a:r>
              <a:rPr lang="en-US" dirty="0"/>
              <a:t>Force variability at two separate gain levels across the same visual angles in order to determine if the key informational variable was visual angle, gain, distance, or some combination of the three</a:t>
            </a:r>
          </a:p>
          <a:p>
            <a:endParaRPr lang="en-US" dirty="0"/>
          </a:p>
        </p:txBody>
      </p:sp>
      <p:pic>
        <p:nvPicPr>
          <p:cNvPr id="5" name="Grafik 4">
            <a:extLst>
              <a:ext uri="{FF2B5EF4-FFF2-40B4-BE49-F238E27FC236}">
                <a16:creationId xmlns:a16="http://schemas.microsoft.com/office/drawing/2014/main" id="{5DDBB043-313A-4FE0-AC24-EF20235497ED}"/>
              </a:ext>
            </a:extLst>
          </p:cNvPr>
          <p:cNvPicPr>
            <a:picLocks noChangeAspect="1"/>
          </p:cNvPicPr>
          <p:nvPr/>
        </p:nvPicPr>
        <p:blipFill>
          <a:blip r:embed="rId3"/>
          <a:stretch>
            <a:fillRect/>
          </a:stretch>
        </p:blipFill>
        <p:spPr>
          <a:xfrm>
            <a:off x="2171152" y="3344667"/>
            <a:ext cx="7849695" cy="3048425"/>
          </a:xfrm>
          <a:prstGeom prst="rect">
            <a:avLst/>
          </a:prstGeom>
        </p:spPr>
      </p:pic>
    </p:spTree>
    <p:extLst>
      <p:ext uri="{BB962C8B-B14F-4D97-AF65-F5344CB8AC3E}">
        <p14:creationId xmlns:p14="http://schemas.microsoft.com/office/powerpoint/2010/main" val="88189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4C8780-3AF9-4DF8-85E7-237563A04612}"/>
              </a:ext>
            </a:extLst>
          </p:cNvPr>
          <p:cNvSpPr>
            <a:spLocks noGrp="1"/>
          </p:cNvSpPr>
          <p:nvPr>
            <p:ph type="title"/>
          </p:nvPr>
        </p:nvSpPr>
        <p:spPr/>
        <p:txBody>
          <a:bodyPr/>
          <a:lstStyle/>
          <a:p>
            <a:r>
              <a:rPr lang="en-US" dirty="0"/>
              <a:t>Paradigm</a:t>
            </a:r>
          </a:p>
        </p:txBody>
      </p:sp>
      <p:sp>
        <p:nvSpPr>
          <p:cNvPr id="3" name="Inhaltsplatzhalter 2">
            <a:extLst>
              <a:ext uri="{FF2B5EF4-FFF2-40B4-BE49-F238E27FC236}">
                <a16:creationId xmlns:a16="http://schemas.microsoft.com/office/drawing/2014/main" id="{55FA7904-82DC-441E-AAAF-8C623F91C9E9}"/>
              </a:ext>
            </a:extLst>
          </p:cNvPr>
          <p:cNvSpPr>
            <a:spLocks noGrp="1"/>
          </p:cNvSpPr>
          <p:nvPr>
            <p:ph idx="1"/>
          </p:nvPr>
        </p:nvSpPr>
        <p:spPr>
          <a:xfrm>
            <a:off x="4096962" y="567577"/>
            <a:ext cx="7305941" cy="5925502"/>
          </a:xfrm>
        </p:spPr>
        <p:txBody>
          <a:bodyPr>
            <a:normAutofit fontScale="85000" lnSpcReduction="20000"/>
          </a:bodyPr>
          <a:lstStyle/>
          <a:p>
            <a:pPr marL="0" indent="0">
              <a:buNone/>
            </a:pPr>
            <a:r>
              <a:rPr lang="en-US" u="sng" dirty="0"/>
              <a:t>Task</a:t>
            </a:r>
          </a:p>
          <a:p>
            <a:r>
              <a:rPr lang="en-US" dirty="0"/>
              <a:t>6s “hit &amp; hold” target with thumb &amp; index finger</a:t>
            </a:r>
          </a:p>
          <a:p>
            <a:r>
              <a:rPr lang="en-US" dirty="0">
                <a:solidFill>
                  <a:schemeClr val="bg1">
                    <a:lumMod val="50000"/>
                  </a:schemeClr>
                </a:solidFill>
              </a:rPr>
              <a:t>Archer: 30s “hit &amp; hold” target with whole hand</a:t>
            </a:r>
          </a:p>
          <a:p>
            <a:pPr marL="0" indent="0">
              <a:buNone/>
            </a:pPr>
            <a:endParaRPr lang="en-US" u="sng" dirty="0"/>
          </a:p>
          <a:p>
            <a:pPr marL="0" indent="0">
              <a:buNone/>
            </a:pPr>
            <a:endParaRPr lang="en-US" u="sng" dirty="0"/>
          </a:p>
          <a:p>
            <a:pPr marL="0" indent="0">
              <a:buNone/>
            </a:pPr>
            <a:r>
              <a:rPr lang="en-US" u="sng" dirty="0"/>
              <a:t>Manipulations</a:t>
            </a:r>
          </a:p>
          <a:p>
            <a:r>
              <a:rPr lang="en-US" dirty="0"/>
              <a:t>Visual gain (viewing angle)</a:t>
            </a:r>
          </a:p>
          <a:p>
            <a:pPr lvl="1"/>
            <a:r>
              <a:rPr lang="en-US" dirty="0"/>
              <a:t>Uniformly distributed between 12.9° &amp; 1.3°</a:t>
            </a:r>
          </a:p>
          <a:p>
            <a:pPr lvl="1"/>
            <a:r>
              <a:rPr lang="en-US" dirty="0">
                <a:solidFill>
                  <a:schemeClr val="bg1">
                    <a:lumMod val="50000"/>
                  </a:schemeClr>
                </a:solidFill>
              </a:rPr>
              <a:t>Archer: 2 conditions – 0.039° &amp; 6.9°</a:t>
            </a:r>
          </a:p>
          <a:p>
            <a:pPr lvl="1"/>
            <a:endParaRPr lang="en-US" dirty="0">
              <a:solidFill>
                <a:schemeClr val="bg1">
                  <a:lumMod val="50000"/>
                </a:schemeClr>
              </a:solidFill>
            </a:endParaRPr>
          </a:p>
          <a:p>
            <a:r>
              <a:rPr lang="en-US" dirty="0"/>
              <a:t>Max force (MVC)</a:t>
            </a:r>
          </a:p>
          <a:p>
            <a:pPr lvl="1"/>
            <a:r>
              <a:rPr lang="en-US" dirty="0"/>
              <a:t>15, 20 &amp; 25 % of a 3 trial average of 3 seconds</a:t>
            </a:r>
          </a:p>
          <a:p>
            <a:pPr lvl="1"/>
            <a:r>
              <a:rPr lang="en-US" dirty="0">
                <a:solidFill>
                  <a:schemeClr val="bg1">
                    <a:lumMod val="50000"/>
                  </a:schemeClr>
                </a:solidFill>
              </a:rPr>
              <a:t>Archer: only 15%</a:t>
            </a:r>
          </a:p>
          <a:p>
            <a:pPr marL="457200" lvl="1" indent="0">
              <a:buNone/>
            </a:pPr>
            <a:endParaRPr lang="en-US" dirty="0">
              <a:solidFill>
                <a:schemeClr val="bg1">
                  <a:lumMod val="50000"/>
                </a:schemeClr>
              </a:solidFill>
            </a:endParaRPr>
          </a:p>
          <a:p>
            <a:r>
              <a:rPr lang="en-US" dirty="0"/>
              <a:t>Feedback</a:t>
            </a:r>
          </a:p>
          <a:p>
            <a:pPr lvl="1"/>
            <a:r>
              <a:rPr lang="en-US" dirty="0"/>
              <a:t>Visual, auditory &amp; combined</a:t>
            </a:r>
          </a:p>
          <a:p>
            <a:pPr lvl="1"/>
            <a:r>
              <a:rPr lang="en-US" dirty="0">
                <a:solidFill>
                  <a:schemeClr val="bg1">
                    <a:lumMod val="50000"/>
                  </a:schemeClr>
                </a:solidFill>
              </a:rPr>
              <a:t>Archer: only visual</a:t>
            </a:r>
          </a:p>
          <a:p>
            <a:pPr marL="0" indent="0">
              <a:buNone/>
            </a:pPr>
            <a:endParaRPr lang="en-US" dirty="0">
              <a:solidFill>
                <a:schemeClr val="bg1">
                  <a:lumMod val="50000"/>
                </a:schemeClr>
              </a:solidFill>
            </a:endParaRPr>
          </a:p>
          <a:p>
            <a:pPr lvl="1"/>
            <a:endParaRPr lang="en-US" dirty="0">
              <a:solidFill>
                <a:schemeClr val="bg1">
                  <a:lumMod val="50000"/>
                </a:schemeClr>
              </a:solidFill>
            </a:endParaRPr>
          </a:p>
        </p:txBody>
      </p:sp>
      <p:grpSp>
        <p:nvGrpSpPr>
          <p:cNvPr id="21" name="Gruppieren 20">
            <a:extLst>
              <a:ext uri="{FF2B5EF4-FFF2-40B4-BE49-F238E27FC236}">
                <a16:creationId xmlns:a16="http://schemas.microsoft.com/office/drawing/2014/main" id="{B9AD82C6-D2E5-46A8-8283-3B8C0B4EFF99}"/>
              </a:ext>
            </a:extLst>
          </p:cNvPr>
          <p:cNvGrpSpPr/>
          <p:nvPr/>
        </p:nvGrpSpPr>
        <p:grpSpPr>
          <a:xfrm>
            <a:off x="1061091" y="1642621"/>
            <a:ext cx="2213162" cy="4464566"/>
            <a:chOff x="4446458" y="1516765"/>
            <a:chExt cx="2403249" cy="4848025"/>
          </a:xfrm>
        </p:grpSpPr>
        <p:grpSp>
          <p:nvGrpSpPr>
            <p:cNvPr id="14" name="Gruppieren 13">
              <a:extLst>
                <a:ext uri="{FF2B5EF4-FFF2-40B4-BE49-F238E27FC236}">
                  <a16:creationId xmlns:a16="http://schemas.microsoft.com/office/drawing/2014/main" id="{44093F84-C168-4262-8EE0-7E8CCAC0DDAA}"/>
                </a:ext>
              </a:extLst>
            </p:cNvPr>
            <p:cNvGrpSpPr/>
            <p:nvPr/>
          </p:nvGrpSpPr>
          <p:grpSpPr>
            <a:xfrm>
              <a:off x="4744087" y="1756958"/>
              <a:ext cx="1791652" cy="1254001"/>
              <a:chOff x="7806036" y="1359799"/>
              <a:chExt cx="3666776" cy="2671056"/>
            </a:xfrm>
          </p:grpSpPr>
          <p:sp>
            <p:nvSpPr>
              <p:cNvPr id="15" name="Rechteck 14">
                <a:extLst>
                  <a:ext uri="{FF2B5EF4-FFF2-40B4-BE49-F238E27FC236}">
                    <a16:creationId xmlns:a16="http://schemas.microsoft.com/office/drawing/2014/main" id="{8581329A-20EF-4587-B376-D3C65B7EB503}"/>
                  </a:ext>
                </a:extLst>
              </p:cNvPr>
              <p:cNvSpPr/>
              <p:nvPr/>
            </p:nvSpPr>
            <p:spPr>
              <a:xfrm>
                <a:off x="7806036" y="1359799"/>
                <a:ext cx="3666776" cy="2671056"/>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Rechteck 15">
                <a:extLst>
                  <a:ext uri="{FF2B5EF4-FFF2-40B4-BE49-F238E27FC236}">
                    <a16:creationId xmlns:a16="http://schemas.microsoft.com/office/drawing/2014/main" id="{DFCFF600-AABC-447B-BE5C-678937EB9D04}"/>
                  </a:ext>
                </a:extLst>
              </p:cNvPr>
              <p:cNvSpPr/>
              <p:nvPr/>
            </p:nvSpPr>
            <p:spPr>
              <a:xfrm>
                <a:off x="9637725" y="1939710"/>
                <a:ext cx="36839" cy="138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8ABB7060-CADC-49A2-9E10-6E62C4F2AED1}"/>
                  </a:ext>
                </a:extLst>
              </p:cNvPr>
              <p:cNvSpPr/>
              <p:nvPr/>
            </p:nvSpPr>
            <p:spPr>
              <a:xfrm>
                <a:off x="7981805" y="1939710"/>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8B70453A-ED05-4C13-8AF4-5F55AFCCD82B}"/>
                  </a:ext>
                </a:extLst>
              </p:cNvPr>
              <p:cNvSpPr/>
              <p:nvPr/>
            </p:nvSpPr>
            <p:spPr>
              <a:xfrm>
                <a:off x="9379292" y="1939707"/>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Inhaltsplatzhalter 7" descr="Monitor mit einfarbiger Füllung">
              <a:extLst>
                <a:ext uri="{FF2B5EF4-FFF2-40B4-BE49-F238E27FC236}">
                  <a16:creationId xmlns:a16="http://schemas.microsoft.com/office/drawing/2014/main" id="{B5889A29-9B6C-4B42-B073-B23AC1DF18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874" b="12418"/>
            <a:stretch/>
          </p:blipFill>
          <p:spPr>
            <a:xfrm>
              <a:off x="4446458" y="1516765"/>
              <a:ext cx="2403249" cy="1843482"/>
            </a:xfrm>
            <a:prstGeom prst="rect">
              <a:avLst/>
            </a:prstGeom>
          </p:spPr>
        </p:pic>
        <p:pic>
          <p:nvPicPr>
            <p:cNvPr id="9" name="Inhaltsplatzhalter 11">
              <a:extLst>
                <a:ext uri="{FF2B5EF4-FFF2-40B4-BE49-F238E27FC236}">
                  <a16:creationId xmlns:a16="http://schemas.microsoft.com/office/drawing/2014/main" id="{2F531B70-F208-4803-936B-9B936643A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4843" y="5234649"/>
              <a:ext cx="1130141" cy="1130141"/>
            </a:xfrm>
            <a:prstGeom prst="rect">
              <a:avLst/>
            </a:prstGeom>
          </p:spPr>
        </p:pic>
        <p:sp>
          <p:nvSpPr>
            <p:cNvPr id="10" name="Textfeld 9">
              <a:extLst>
                <a:ext uri="{FF2B5EF4-FFF2-40B4-BE49-F238E27FC236}">
                  <a16:creationId xmlns:a16="http://schemas.microsoft.com/office/drawing/2014/main" id="{64C617C0-E231-4910-A25B-4D4EBCD7B79A}"/>
                </a:ext>
              </a:extLst>
            </p:cNvPr>
            <p:cNvSpPr txBox="1"/>
            <p:nvPr/>
          </p:nvSpPr>
          <p:spPr>
            <a:xfrm>
              <a:off x="5576270"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~1.3°</a:t>
              </a:r>
            </a:p>
          </p:txBody>
        </p:sp>
        <p:sp>
          <p:nvSpPr>
            <p:cNvPr id="11" name="Textfeld 10">
              <a:extLst>
                <a:ext uri="{FF2B5EF4-FFF2-40B4-BE49-F238E27FC236}">
                  <a16:creationId xmlns:a16="http://schemas.microsoft.com/office/drawing/2014/main" id="{55266C57-5C5E-4FF4-BDF6-3B71C5E22CB7}"/>
                </a:ext>
              </a:extLst>
            </p:cNvPr>
            <p:cNvSpPr txBox="1"/>
            <p:nvPr/>
          </p:nvSpPr>
          <p:spPr>
            <a:xfrm>
              <a:off x="4569728"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~12.9°</a:t>
              </a:r>
            </a:p>
          </p:txBody>
        </p:sp>
        <p:cxnSp>
          <p:nvCxnSpPr>
            <p:cNvPr id="12" name="Gerade Verbindung mit Pfeil 11">
              <a:extLst>
                <a:ext uri="{FF2B5EF4-FFF2-40B4-BE49-F238E27FC236}">
                  <a16:creationId xmlns:a16="http://schemas.microsoft.com/office/drawing/2014/main" id="{3E00B927-42A9-4111-98B7-A5D3D3E8FBD9}"/>
                </a:ext>
              </a:extLst>
            </p:cNvPr>
            <p:cNvCxnSpPr>
              <a:cxnSpLocks/>
              <a:endCxn id="9" idx="0"/>
            </p:cNvCxnSpPr>
            <p:nvPr/>
          </p:nvCxnSpPr>
          <p:spPr>
            <a:xfrm>
              <a:off x="4875820" y="2750819"/>
              <a:ext cx="764094" cy="2483830"/>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8016D26-B14E-4524-A192-7119D06BB6F8}"/>
                </a:ext>
              </a:extLst>
            </p:cNvPr>
            <p:cNvCxnSpPr>
              <a:cxnSpLocks/>
              <a:endCxn id="9" idx="0"/>
            </p:cNvCxnSpPr>
            <p:nvPr/>
          </p:nvCxnSpPr>
          <p:spPr>
            <a:xfrm>
              <a:off x="5539818" y="2710962"/>
              <a:ext cx="100096" cy="2523687"/>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996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E43299-A20C-4571-8764-F34A9428E820}"/>
              </a:ext>
            </a:extLst>
          </p:cNvPr>
          <p:cNvSpPr>
            <a:spLocks noGrp="1"/>
          </p:cNvSpPr>
          <p:nvPr>
            <p:ph type="title"/>
          </p:nvPr>
        </p:nvSpPr>
        <p:spPr/>
        <p:txBody>
          <a:bodyPr/>
          <a:lstStyle/>
          <a:p>
            <a:r>
              <a:rPr lang="en-US" dirty="0"/>
              <a:t>Archer</a:t>
            </a:r>
          </a:p>
        </p:txBody>
      </p:sp>
      <p:sp>
        <p:nvSpPr>
          <p:cNvPr id="3" name="Inhaltsplatzhalter 2">
            <a:extLst>
              <a:ext uri="{FF2B5EF4-FFF2-40B4-BE49-F238E27FC236}">
                <a16:creationId xmlns:a16="http://schemas.microsoft.com/office/drawing/2014/main" id="{97F36195-A142-4404-9E2E-EA47F8162C15}"/>
              </a:ext>
            </a:extLst>
          </p:cNvPr>
          <p:cNvSpPr>
            <a:spLocks noGrp="1"/>
          </p:cNvSpPr>
          <p:nvPr>
            <p:ph idx="1"/>
          </p:nvPr>
        </p:nvSpPr>
        <p:spPr/>
        <p:txBody>
          <a:bodyPr/>
          <a:lstStyle/>
          <a:p>
            <a:r>
              <a:rPr lang="en-US" dirty="0"/>
              <a:t>“[…] We chose visual gain levels below (0.039°) and above (6.9°) 0.5° […]”</a:t>
            </a:r>
          </a:p>
          <a:p>
            <a:endParaRPr lang="en-US" dirty="0"/>
          </a:p>
          <a:p>
            <a:pPr>
              <a:buFont typeface="Wingdings" panose="05000000000000000000" pitchFamily="2" charset="2"/>
              <a:buChar char="à"/>
            </a:pPr>
            <a:r>
              <a:rPr lang="en-US" dirty="0">
                <a:sym typeface="Wingdings" panose="05000000000000000000" pitchFamily="2" charset="2"/>
              </a:rPr>
              <a:t>0.074 cm &amp; 13.31 cm </a:t>
            </a:r>
          </a:p>
        </p:txBody>
      </p:sp>
    </p:spTree>
    <p:extLst>
      <p:ext uri="{BB962C8B-B14F-4D97-AF65-F5344CB8AC3E}">
        <p14:creationId xmlns:p14="http://schemas.microsoft.com/office/powerpoint/2010/main" val="979574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20731-0A4A-4584-8177-933191E33CA2}"/>
              </a:ext>
            </a:extLst>
          </p:cNvPr>
          <p:cNvSpPr>
            <a:spLocks noGrp="1"/>
          </p:cNvSpPr>
          <p:nvPr>
            <p:ph type="title"/>
          </p:nvPr>
        </p:nvSpPr>
        <p:spPr/>
        <p:txBody>
          <a:bodyPr/>
          <a:lstStyle/>
          <a:p>
            <a:r>
              <a:rPr lang="en-US" dirty="0"/>
              <a:t>Next steps</a:t>
            </a:r>
          </a:p>
        </p:txBody>
      </p:sp>
      <p:sp>
        <p:nvSpPr>
          <p:cNvPr id="3" name="Inhaltsplatzhalter 2">
            <a:extLst>
              <a:ext uri="{FF2B5EF4-FFF2-40B4-BE49-F238E27FC236}">
                <a16:creationId xmlns:a16="http://schemas.microsoft.com/office/drawing/2014/main" id="{E31B4374-5D1D-4DD8-A76E-5887977895C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4C73411-4102-4D38-84D7-A99B87D51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6794AEE2-44EF-4B82-B905-DB8424F7A8D2}"/>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2B81CA33-CF2C-40C5-B602-EA5EE902A3E4}"/>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DFC9D4B-A658-4E2A-8ACE-4CC3B92FFA7E}"/>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3F9A1510-35ED-4878-9CAE-2E45719903F4}"/>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50963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314EA-3CB5-4AA1-864C-B45C0189D7BB}"/>
              </a:ext>
            </a:extLst>
          </p:cNvPr>
          <p:cNvSpPr>
            <a:spLocks noGrp="1"/>
          </p:cNvSpPr>
          <p:nvPr>
            <p:ph type="title"/>
          </p:nvPr>
        </p:nvSpPr>
        <p:spPr/>
        <p:txBody>
          <a:bodyPr/>
          <a:lstStyle/>
          <a:p>
            <a:r>
              <a:rPr lang="en-US" dirty="0"/>
              <a:t>Visual angle </a:t>
            </a:r>
          </a:p>
        </p:txBody>
      </p:sp>
      <p:sp>
        <p:nvSpPr>
          <p:cNvPr id="3" name="Inhaltsplatzhalter 2">
            <a:extLst>
              <a:ext uri="{FF2B5EF4-FFF2-40B4-BE49-F238E27FC236}">
                <a16:creationId xmlns:a16="http://schemas.microsoft.com/office/drawing/2014/main" id="{1A6EDD07-759B-4193-B66D-74160AD08DEE}"/>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D19B2B1E-893A-49A4-9D87-C90376B71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7C02943-4645-414C-81E5-B8B91F887C82}"/>
              </a:ext>
            </a:extLst>
          </p:cNvPr>
          <p:cNvSpPr/>
          <p:nvPr/>
        </p:nvSpPr>
        <p:spPr>
          <a:xfrm>
            <a:off x="3911600" y="1537856"/>
            <a:ext cx="5842000" cy="388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ihandform: Form 5">
            <a:extLst>
              <a:ext uri="{FF2B5EF4-FFF2-40B4-BE49-F238E27FC236}">
                <a16:creationId xmlns:a16="http://schemas.microsoft.com/office/drawing/2014/main" id="{88853444-BF0E-45CA-9B3A-CE862DBC548E}"/>
              </a:ext>
            </a:extLst>
          </p:cNvPr>
          <p:cNvSpPr/>
          <p:nvPr/>
        </p:nvSpPr>
        <p:spPr>
          <a:xfrm>
            <a:off x="3911600" y="2118546"/>
            <a:ext cx="3136900" cy="3304354"/>
          </a:xfrm>
          <a:custGeom>
            <a:avLst/>
            <a:gdLst>
              <a:gd name="connsiteX0" fmla="*/ 0 w 3136900"/>
              <a:gd name="connsiteY0" fmla="*/ 27754 h 3253554"/>
              <a:gd name="connsiteX1" fmla="*/ 736600 w 3136900"/>
              <a:gd name="connsiteY1" fmla="*/ 269054 h 3253554"/>
              <a:gd name="connsiteX2" fmla="*/ 1460500 w 3136900"/>
              <a:gd name="connsiteY2" fmla="*/ 1970854 h 3253554"/>
              <a:gd name="connsiteX3" fmla="*/ 2235200 w 3136900"/>
              <a:gd name="connsiteY3" fmla="*/ 2910654 h 3253554"/>
              <a:gd name="connsiteX4" fmla="*/ 3136900 w 3136900"/>
              <a:gd name="connsiteY4" fmla="*/ 3253554 h 325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3253554">
                <a:moveTo>
                  <a:pt x="0" y="27754"/>
                </a:moveTo>
                <a:cubicBezTo>
                  <a:pt x="246591" y="-13521"/>
                  <a:pt x="493183" y="-54796"/>
                  <a:pt x="736600" y="269054"/>
                </a:cubicBezTo>
                <a:cubicBezTo>
                  <a:pt x="980017" y="592904"/>
                  <a:pt x="1210733" y="1530587"/>
                  <a:pt x="1460500" y="1970854"/>
                </a:cubicBezTo>
                <a:cubicBezTo>
                  <a:pt x="1710267" y="2411121"/>
                  <a:pt x="1955800" y="2696871"/>
                  <a:pt x="2235200" y="2910654"/>
                </a:cubicBezTo>
                <a:cubicBezTo>
                  <a:pt x="2514600" y="3124437"/>
                  <a:pt x="2978150" y="3221804"/>
                  <a:pt x="3136900" y="3253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erader Verbinder 6">
            <a:extLst>
              <a:ext uri="{FF2B5EF4-FFF2-40B4-BE49-F238E27FC236}">
                <a16:creationId xmlns:a16="http://schemas.microsoft.com/office/drawing/2014/main" id="{780FCADD-9B93-495E-83D6-4B371B5DEC09}"/>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07CCDC5C-38E5-48FD-9638-2869F7B72217}"/>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52AFBF44-AD51-422B-8848-A608538EF278}"/>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BFF58827-8751-4303-B3B4-613C02D0DAD0}"/>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216010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249CF2-B182-4705-8FB0-BF909F127151}"/>
              </a:ext>
            </a:extLst>
          </p:cNvPr>
          <p:cNvSpPr>
            <a:spLocks noGrp="1"/>
          </p:cNvSpPr>
          <p:nvPr>
            <p:ph type="title"/>
          </p:nvPr>
        </p:nvSpPr>
        <p:spPr/>
        <p:txBody>
          <a:bodyPr/>
          <a:lstStyle/>
          <a:p>
            <a:r>
              <a:rPr lang="en-US" dirty="0"/>
              <a:t>Tremor parameters</a:t>
            </a:r>
          </a:p>
        </p:txBody>
      </p:sp>
      <p:sp>
        <p:nvSpPr>
          <p:cNvPr id="3" name="Inhaltsplatzhalter 2">
            <a:extLst>
              <a:ext uri="{FF2B5EF4-FFF2-40B4-BE49-F238E27FC236}">
                <a16:creationId xmlns:a16="http://schemas.microsoft.com/office/drawing/2014/main" id="{368BF93C-C381-4743-B637-93AA096061ED}"/>
              </a:ext>
            </a:extLst>
          </p:cNvPr>
          <p:cNvSpPr>
            <a:spLocks noGrp="1"/>
          </p:cNvSpPr>
          <p:nvPr>
            <p:ph idx="1"/>
          </p:nvPr>
        </p:nvSpPr>
        <p:spPr/>
        <p:txBody>
          <a:bodyPr/>
          <a:lstStyle/>
          <a:p>
            <a:r>
              <a:rPr lang="en-US" dirty="0"/>
              <a:t>MVC vs. Power </a:t>
            </a:r>
          </a:p>
          <a:p>
            <a:r>
              <a:rPr lang="en-US" dirty="0"/>
              <a:t>Peak frequencies</a:t>
            </a:r>
          </a:p>
          <a:p>
            <a:r>
              <a:rPr lang="en-US" dirty="0"/>
              <a:t>Time variability</a:t>
            </a:r>
          </a:p>
          <a:p>
            <a:r>
              <a:rPr lang="en-US" dirty="0"/>
              <a:t>…</a:t>
            </a:r>
          </a:p>
        </p:txBody>
      </p:sp>
      <p:pic>
        <p:nvPicPr>
          <p:cNvPr id="2050" name="Picture 2" descr="Top:  Based on the  fpass  and resulting  freqList , a scalogram heatmap is presented that shows the power of each frequency band over the duration of the video.   Bottom:  This plot removes all temporal information and represents the mean frequency transform of the scalogram, useful for finding peaks in the frequency content of the video.">
            <a:extLst>
              <a:ext uri="{FF2B5EF4-FFF2-40B4-BE49-F238E27FC236}">
                <a16:creationId xmlns:a16="http://schemas.microsoft.com/office/drawing/2014/main" id="{A2A4370F-13A7-4C19-94F1-944BB6137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433" y="1537856"/>
            <a:ext cx="5284629" cy="3966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D0BA95AA-5599-4AB4-BF00-BB3E2934F7D4}"/>
              </a:ext>
            </a:extLst>
          </p:cNvPr>
          <p:cNvSpPr txBox="1"/>
          <p:nvPr/>
        </p:nvSpPr>
        <p:spPr>
          <a:xfrm>
            <a:off x="3048000" y="6482115"/>
            <a:ext cx="6096000" cy="307777"/>
          </a:xfrm>
          <a:prstGeom prst="rect">
            <a:avLst/>
          </a:prstGeom>
          <a:solidFill>
            <a:schemeClr val="bg1"/>
          </a:solidFill>
        </p:spPr>
        <p:txBody>
          <a:bodyPr wrap="square">
            <a:spAutoFit/>
          </a:bodyPr>
          <a:lstStyle/>
          <a:p>
            <a:pPr algn="ctr"/>
            <a:r>
              <a:rPr lang="en-US" sz="1400" dirty="0">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rPr>
              <a:t>https://github.com/mattgaidica/MoveAlgorithms</a:t>
            </a:r>
          </a:p>
        </p:txBody>
      </p:sp>
      <p:pic>
        <p:nvPicPr>
          <p:cNvPr id="5" name="yt1s.com - Matt Gaidica Movement Disorder Algorithms Sample Video_360p">
            <a:hlinkClick r:id="" action="ppaction://media"/>
            <a:extLst>
              <a:ext uri="{FF2B5EF4-FFF2-40B4-BE49-F238E27FC236}">
                <a16:creationId xmlns:a16="http://schemas.microsoft.com/office/drawing/2014/main" id="{EE96C2DC-A56C-4561-9C72-EB878DCB95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3853" y="3797561"/>
            <a:ext cx="3679715" cy="2069840"/>
          </a:xfrm>
          <a:prstGeom prst="rect">
            <a:avLst/>
          </a:prstGeom>
        </p:spPr>
      </p:pic>
    </p:spTree>
    <p:extLst>
      <p:ext uri="{BB962C8B-B14F-4D97-AF65-F5344CB8AC3E}">
        <p14:creationId xmlns:p14="http://schemas.microsoft.com/office/powerpoint/2010/main" val="244589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8E9BC48-FB1C-40B7-A80D-EBE19CF634DB}"/>
              </a:ext>
            </a:extLst>
          </p:cNvPr>
          <p:cNvSpPr>
            <a:spLocks noGrp="1"/>
          </p:cNvSpPr>
          <p:nvPr>
            <p:ph type="ctrTitle"/>
          </p:nvPr>
        </p:nvSpPr>
        <p:spPr/>
        <p:txBody>
          <a:bodyPr/>
          <a:lstStyle/>
          <a:p>
            <a:r>
              <a:rPr lang="en-US" dirty="0"/>
              <a:t>New datasets</a:t>
            </a:r>
          </a:p>
        </p:txBody>
      </p:sp>
      <p:sp>
        <p:nvSpPr>
          <p:cNvPr id="5" name="Untertitel 4">
            <a:extLst>
              <a:ext uri="{FF2B5EF4-FFF2-40B4-BE49-F238E27FC236}">
                <a16:creationId xmlns:a16="http://schemas.microsoft.com/office/drawing/2014/main" id="{F3C4AAA3-A3E6-4305-8A98-7171FB35E2F7}"/>
              </a:ext>
            </a:extLst>
          </p:cNvPr>
          <p:cNvSpPr>
            <a:spLocks noGrp="1"/>
          </p:cNvSpPr>
          <p:nvPr>
            <p:ph type="subTitle" idx="1"/>
          </p:nvPr>
        </p:nvSpPr>
        <p:spPr/>
        <p:txBody>
          <a:bodyPr/>
          <a:lstStyle/>
          <a:p>
            <a:r>
              <a:rPr lang="en-US" dirty="0"/>
              <a:t>August 2021</a:t>
            </a:r>
          </a:p>
        </p:txBody>
      </p:sp>
    </p:spTree>
    <p:extLst>
      <p:ext uri="{BB962C8B-B14F-4D97-AF65-F5344CB8AC3E}">
        <p14:creationId xmlns:p14="http://schemas.microsoft.com/office/powerpoint/2010/main" val="96165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974377-D14A-4E1C-B26D-A1C6219B4E03}"/>
              </a:ext>
            </a:extLst>
          </p:cNvPr>
          <p:cNvSpPr>
            <a:spLocks noGrp="1"/>
          </p:cNvSpPr>
          <p:nvPr>
            <p:ph type="title"/>
          </p:nvPr>
        </p:nvSpPr>
        <p:spPr/>
        <p:txBody>
          <a:bodyPr/>
          <a:lstStyle/>
          <a:p>
            <a:r>
              <a:rPr lang="en-US" dirty="0"/>
              <a:t>New paradigm</a:t>
            </a:r>
          </a:p>
        </p:txBody>
      </p:sp>
      <p:sp>
        <p:nvSpPr>
          <p:cNvPr id="3" name="Inhaltsplatzhalter 2">
            <a:extLst>
              <a:ext uri="{FF2B5EF4-FFF2-40B4-BE49-F238E27FC236}">
                <a16:creationId xmlns:a16="http://schemas.microsoft.com/office/drawing/2014/main" id="{4495B016-00DF-4F66-8CD9-E1B1D6677D21}"/>
              </a:ext>
            </a:extLst>
          </p:cNvPr>
          <p:cNvSpPr>
            <a:spLocks noGrp="1"/>
          </p:cNvSpPr>
          <p:nvPr>
            <p:ph idx="1"/>
          </p:nvPr>
        </p:nvSpPr>
        <p:spPr/>
        <p:txBody>
          <a:bodyPr/>
          <a:lstStyle/>
          <a:p>
            <a:endParaRPr lang="en-US" dirty="0"/>
          </a:p>
        </p:txBody>
      </p:sp>
      <p:grpSp>
        <p:nvGrpSpPr>
          <p:cNvPr id="9" name="Gruppieren 8">
            <a:extLst>
              <a:ext uri="{FF2B5EF4-FFF2-40B4-BE49-F238E27FC236}">
                <a16:creationId xmlns:a16="http://schemas.microsoft.com/office/drawing/2014/main" id="{16A75931-1C1B-4231-AE46-D161302EAD27}"/>
              </a:ext>
            </a:extLst>
          </p:cNvPr>
          <p:cNvGrpSpPr/>
          <p:nvPr/>
        </p:nvGrpSpPr>
        <p:grpSpPr>
          <a:xfrm>
            <a:off x="320346" y="2401884"/>
            <a:ext cx="4154000" cy="3421642"/>
            <a:chOff x="2593029" y="874925"/>
            <a:chExt cx="7005942" cy="5770782"/>
          </a:xfrm>
        </p:grpSpPr>
        <p:pic>
          <p:nvPicPr>
            <p:cNvPr id="4" name="Picture 2">
              <a:extLst>
                <a:ext uri="{FF2B5EF4-FFF2-40B4-BE49-F238E27FC236}">
                  <a16:creationId xmlns:a16="http://schemas.microsoft.com/office/drawing/2014/main" id="{FE032C0C-220D-4196-8BC6-B08E97463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erader Verbinder 4">
              <a:extLst>
                <a:ext uri="{FF2B5EF4-FFF2-40B4-BE49-F238E27FC236}">
                  <a16:creationId xmlns:a16="http://schemas.microsoft.com/office/drawing/2014/main" id="{8EC07436-CF5B-46CA-85C9-5703120B8269}"/>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AB1CFF68-4F11-484A-B73F-38C327C38288}"/>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EA639BE7-30E2-45EE-89FE-8C98DD876D0B}"/>
                </a:ext>
              </a:extLst>
            </p:cNvPr>
            <p:cNvSpPr txBox="1"/>
            <p:nvPr/>
          </p:nvSpPr>
          <p:spPr>
            <a:xfrm>
              <a:off x="3186782" y="874925"/>
              <a:ext cx="1729037" cy="622898"/>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8" name="Textfeld 7">
              <a:extLst>
                <a:ext uri="{FF2B5EF4-FFF2-40B4-BE49-F238E27FC236}">
                  <a16:creationId xmlns:a16="http://schemas.microsoft.com/office/drawing/2014/main" id="{234FE060-7B21-4AB9-A84D-BBFDDBE2CA27}"/>
                </a:ext>
              </a:extLst>
            </p:cNvPr>
            <p:cNvSpPr txBox="1"/>
            <p:nvPr/>
          </p:nvSpPr>
          <p:spPr>
            <a:xfrm>
              <a:off x="5976568" y="874925"/>
              <a:ext cx="1356464" cy="622898"/>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grpSp>
      <p:sp>
        <p:nvSpPr>
          <p:cNvPr id="10" name="Inhaltsplatzhalter 2">
            <a:extLst>
              <a:ext uri="{FF2B5EF4-FFF2-40B4-BE49-F238E27FC236}">
                <a16:creationId xmlns:a16="http://schemas.microsoft.com/office/drawing/2014/main" id="{FFDC8740-93C7-4458-962D-57317299BDEE}"/>
              </a:ext>
            </a:extLst>
          </p:cNvPr>
          <p:cNvSpPr txBox="1">
            <a:spLocks/>
          </p:cNvSpPr>
          <p:nvPr/>
        </p:nvSpPr>
        <p:spPr>
          <a:xfrm>
            <a:off x="6012109" y="1753985"/>
            <a:ext cx="5087645" cy="442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270 s total</a:t>
            </a:r>
          </a:p>
          <a:p>
            <a:r>
              <a:rPr lang="en-US"/>
              <a:t>5 rest periods (30s)</a:t>
            </a:r>
          </a:p>
          <a:p>
            <a:r>
              <a:rPr lang="en-US"/>
              <a:t>4 force periods (30s)</a:t>
            </a:r>
          </a:p>
          <a:p>
            <a:endParaRPr lang="en-US"/>
          </a:p>
          <a:p>
            <a:r>
              <a:rPr lang="en-US"/>
              <a:t>3 times for each feedback condition</a:t>
            </a:r>
          </a:p>
          <a:p>
            <a:endParaRPr lang="en-US"/>
          </a:p>
          <a:p>
            <a:r>
              <a:rPr lang="en-US"/>
              <a:t>15% of max force as target force</a:t>
            </a:r>
            <a:endParaRPr lang="en-US" dirty="0"/>
          </a:p>
        </p:txBody>
      </p:sp>
      <p:pic>
        <p:nvPicPr>
          <p:cNvPr id="11" name="Grafik 10">
            <a:extLst>
              <a:ext uri="{FF2B5EF4-FFF2-40B4-BE49-F238E27FC236}">
                <a16:creationId xmlns:a16="http://schemas.microsoft.com/office/drawing/2014/main" id="{F9510048-C700-4FD3-A234-2574498D8241}"/>
              </a:ext>
            </a:extLst>
          </p:cNvPr>
          <p:cNvPicPr>
            <a:picLocks noChangeAspect="1"/>
          </p:cNvPicPr>
          <p:nvPr/>
        </p:nvPicPr>
        <p:blipFill>
          <a:blip r:embed="rId3"/>
          <a:stretch>
            <a:fillRect/>
          </a:stretch>
        </p:blipFill>
        <p:spPr>
          <a:xfrm>
            <a:off x="609987" y="416322"/>
            <a:ext cx="11176075" cy="1325563"/>
          </a:xfrm>
          <a:prstGeom prst="rect">
            <a:avLst/>
          </a:prstGeom>
        </p:spPr>
      </p:pic>
      <p:sp>
        <p:nvSpPr>
          <p:cNvPr id="12" name="Fußzeilenplatzhalter 4">
            <a:extLst>
              <a:ext uri="{FF2B5EF4-FFF2-40B4-BE49-F238E27FC236}">
                <a16:creationId xmlns:a16="http://schemas.microsoft.com/office/drawing/2014/main" id="{17FF85A9-C730-4C17-95F2-1C420F7AE523}"/>
              </a:ext>
            </a:extLst>
          </p:cNvPr>
          <p:cNvSpPr>
            <a:spLocks noGrp="1"/>
          </p:cNvSpPr>
          <p:nvPr>
            <p:ph type="ftr" sz="quarter" idx="4294967295"/>
          </p:nvPr>
        </p:nvSpPr>
        <p:spPr>
          <a:xfrm>
            <a:off x="4038600" y="6492875"/>
            <a:ext cx="4114800" cy="365125"/>
          </a:xfrm>
        </p:spPr>
        <p:txBody>
          <a:bodyPr/>
          <a:lstStyle>
            <a:lvl1pPr>
              <a:defRPr>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Archer ea., 2017</a:t>
            </a:r>
          </a:p>
        </p:txBody>
      </p:sp>
    </p:spTree>
    <p:extLst>
      <p:ext uri="{BB962C8B-B14F-4D97-AF65-F5344CB8AC3E}">
        <p14:creationId xmlns:p14="http://schemas.microsoft.com/office/powerpoint/2010/main" val="278770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44BBBA-1248-47D2-BAAA-140FD942034B}"/>
              </a:ext>
            </a:extLst>
          </p:cNvPr>
          <p:cNvSpPr>
            <a:spLocks noGrp="1"/>
          </p:cNvSpPr>
          <p:nvPr>
            <p:ph type="title"/>
          </p:nvPr>
        </p:nvSpPr>
        <p:spPr/>
        <p:txBody>
          <a:bodyPr>
            <a:normAutofit fontScale="90000"/>
          </a:bodyPr>
          <a:lstStyle/>
          <a:p>
            <a:r>
              <a:rPr lang="en-US" sz="4000" dirty="0">
                <a:effectLst/>
              </a:rPr>
              <a:t>Visual feedback alters force control and functional activity in the visuomotor network after </a:t>
            </a:r>
            <a:r>
              <a:rPr lang="en-US" sz="4000" b="1" dirty="0">
                <a:effectLst/>
              </a:rPr>
              <a:t>stroke</a:t>
            </a:r>
            <a:endParaRPr lang="en-US" b="1" dirty="0"/>
          </a:p>
        </p:txBody>
      </p:sp>
      <p:sp>
        <p:nvSpPr>
          <p:cNvPr id="7" name="Inhaltsplatzhalter 6">
            <a:extLst>
              <a:ext uri="{FF2B5EF4-FFF2-40B4-BE49-F238E27FC236}">
                <a16:creationId xmlns:a16="http://schemas.microsoft.com/office/drawing/2014/main" id="{E271D3F6-C4B3-4202-B2D5-E96F4D0207F2}"/>
              </a:ext>
            </a:extLst>
          </p:cNvPr>
          <p:cNvSpPr>
            <a:spLocks noGrp="1"/>
          </p:cNvSpPr>
          <p:nvPr>
            <p:ph idx="1"/>
          </p:nvPr>
        </p:nvSpPr>
        <p:spPr/>
        <p:txBody>
          <a:bodyPr/>
          <a:lstStyle/>
          <a:p>
            <a:endParaRPr lang="en-US" dirty="0"/>
          </a:p>
        </p:txBody>
      </p:sp>
      <p:sp>
        <p:nvSpPr>
          <p:cNvPr id="8" name="Inhaltsplatzhalter 7">
            <a:extLst>
              <a:ext uri="{FF2B5EF4-FFF2-40B4-BE49-F238E27FC236}">
                <a16:creationId xmlns:a16="http://schemas.microsoft.com/office/drawing/2014/main" id="{064191B6-0F8D-49FB-8922-3A4408DFC04D}"/>
              </a:ext>
            </a:extLst>
          </p:cNvPr>
          <p:cNvSpPr>
            <a:spLocks noGrp="1"/>
          </p:cNvSpPr>
          <p:nvPr>
            <p:ph idx="10"/>
          </p:nvPr>
        </p:nvSpPr>
        <p:spPr/>
        <p:txBody>
          <a:bodyPr/>
          <a:lstStyle/>
          <a:p>
            <a:r>
              <a:rPr lang="en-US" dirty="0"/>
              <a:t>Archer ea., 2018</a:t>
            </a:r>
          </a:p>
        </p:txBody>
      </p:sp>
      <p:pic>
        <p:nvPicPr>
          <p:cNvPr id="5" name="Grafik 4">
            <a:extLst>
              <a:ext uri="{FF2B5EF4-FFF2-40B4-BE49-F238E27FC236}">
                <a16:creationId xmlns:a16="http://schemas.microsoft.com/office/drawing/2014/main" id="{AEED150C-D612-4F36-9BFF-DFA2CF322576}"/>
              </a:ext>
            </a:extLst>
          </p:cNvPr>
          <p:cNvPicPr>
            <a:picLocks noChangeAspect="1"/>
          </p:cNvPicPr>
          <p:nvPr/>
        </p:nvPicPr>
        <p:blipFill>
          <a:blip r:embed="rId2"/>
          <a:stretch>
            <a:fillRect/>
          </a:stretch>
        </p:blipFill>
        <p:spPr>
          <a:xfrm>
            <a:off x="237988" y="2080558"/>
            <a:ext cx="5737053" cy="3471158"/>
          </a:xfrm>
          <a:prstGeom prst="rect">
            <a:avLst/>
          </a:prstGeom>
        </p:spPr>
      </p:pic>
      <p:pic>
        <p:nvPicPr>
          <p:cNvPr id="10" name="Grafik 9">
            <a:extLst>
              <a:ext uri="{FF2B5EF4-FFF2-40B4-BE49-F238E27FC236}">
                <a16:creationId xmlns:a16="http://schemas.microsoft.com/office/drawing/2014/main" id="{95F625C1-0164-4525-B411-0897343DD5D4}"/>
              </a:ext>
            </a:extLst>
          </p:cNvPr>
          <p:cNvPicPr>
            <a:picLocks noChangeAspect="1"/>
          </p:cNvPicPr>
          <p:nvPr/>
        </p:nvPicPr>
        <p:blipFill>
          <a:blip r:embed="rId3"/>
          <a:stretch>
            <a:fillRect/>
          </a:stretch>
        </p:blipFill>
        <p:spPr>
          <a:xfrm>
            <a:off x="6096000" y="1753985"/>
            <a:ext cx="5989539" cy="4618653"/>
          </a:xfrm>
          <a:prstGeom prst="rect">
            <a:avLst/>
          </a:prstGeom>
        </p:spPr>
      </p:pic>
    </p:spTree>
    <p:extLst>
      <p:ext uri="{BB962C8B-B14F-4D97-AF65-F5344CB8AC3E}">
        <p14:creationId xmlns:p14="http://schemas.microsoft.com/office/powerpoint/2010/main" val="302016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8031CA-2851-4035-8688-BEEB26978836}"/>
              </a:ext>
            </a:extLst>
          </p:cNvPr>
          <p:cNvSpPr>
            <a:spLocks noGrp="1"/>
          </p:cNvSpPr>
          <p:nvPr>
            <p:ph type="title"/>
          </p:nvPr>
        </p:nvSpPr>
        <p:spPr/>
        <p:txBody>
          <a:bodyPr/>
          <a:lstStyle/>
          <a:p>
            <a:r>
              <a:rPr lang="en-US" dirty="0"/>
              <a:t>Supplementary </a:t>
            </a:r>
            <a:r>
              <a:rPr lang="en-US" dirty="0" err="1"/>
              <a:t>Dirkx</a:t>
            </a:r>
            <a:r>
              <a:rPr lang="en-US" dirty="0"/>
              <a:t> ea.</a:t>
            </a:r>
          </a:p>
        </p:txBody>
      </p:sp>
      <p:sp>
        <p:nvSpPr>
          <p:cNvPr id="3" name="Inhaltsplatzhalter 2">
            <a:extLst>
              <a:ext uri="{FF2B5EF4-FFF2-40B4-BE49-F238E27FC236}">
                <a16:creationId xmlns:a16="http://schemas.microsoft.com/office/drawing/2014/main" id="{6473C515-0ED9-419A-A442-9AC74CD68ABE}"/>
              </a:ext>
            </a:extLst>
          </p:cNvPr>
          <p:cNvSpPr>
            <a:spLocks noGrp="1"/>
          </p:cNvSpPr>
          <p:nvPr>
            <p:ph idx="1"/>
          </p:nvPr>
        </p:nvSpPr>
        <p:spPr>
          <a:xfrm>
            <a:off x="838200" y="1753985"/>
            <a:ext cx="10515600" cy="4788858"/>
          </a:xfrm>
        </p:spPr>
        <p:txBody>
          <a:bodyPr>
            <a:normAutofit fontScale="55000" lnSpcReduction="20000"/>
          </a:bodyPr>
          <a:lstStyle/>
          <a:p>
            <a:r>
              <a:rPr lang="en-US" sz="4400" dirty="0"/>
              <a:t>Supplement 3 – Pupil diameter versus luminance </a:t>
            </a:r>
          </a:p>
          <a:p>
            <a:endParaRPr lang="en-US" dirty="0"/>
          </a:p>
          <a:p>
            <a:pPr marL="0" indent="0">
              <a:lnSpc>
                <a:spcPct val="170000"/>
              </a:lnSpc>
              <a:buNone/>
            </a:pPr>
            <a:r>
              <a:rPr lang="en-US" dirty="0"/>
              <a:t>We investigated the relationship between pupil diameter and luminance during the various trials by calculating the average pixel intensity per trial. Specifically, we used </a:t>
            </a:r>
            <a:r>
              <a:rPr lang="en-US" dirty="0" err="1"/>
              <a:t>matlab</a:t>
            </a:r>
            <a:r>
              <a:rPr lang="en-US" dirty="0"/>
              <a:t> to load 32bit screenshots of each trial which revealed the RGB values for every pixel ([0 0 0] representing a black pixel and [255 255 255] a white). This showed that the average pixel value was slightly larger for the rest trials compared to any of the cognitive load trial (supplementary table 2). However, there was no relationship between the average pixel value and pupil diameter for each cognitive load trial (supplementary figure 2A), nor was there a significant correlation between the relative increase in pupil diameter (cognitive load minus the preceding rest trial) and relative decrease in pixel intensity (supplementary figure 2B). If anything, pupil diameter increased more for cognitive load trials that showed little difference in pixel intensity compared to the rest trial (supplementary figure 2B), emphasizing that these effect are unrelated to luminance. </a:t>
            </a:r>
          </a:p>
        </p:txBody>
      </p:sp>
    </p:spTree>
    <p:extLst>
      <p:ext uri="{BB962C8B-B14F-4D97-AF65-F5344CB8AC3E}">
        <p14:creationId xmlns:p14="http://schemas.microsoft.com/office/powerpoint/2010/main" val="382260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66BD-3501-4EC3-BD12-997022FAF1F1}"/>
              </a:ext>
            </a:extLst>
          </p:cNvPr>
          <p:cNvSpPr>
            <a:spLocks noGrp="1"/>
          </p:cNvSpPr>
          <p:nvPr>
            <p:ph type="title"/>
          </p:nvPr>
        </p:nvSpPr>
        <p:spPr/>
        <p:txBody>
          <a:bodyPr/>
          <a:lstStyle/>
          <a:p>
            <a:r>
              <a:rPr lang="en-US" dirty="0"/>
              <a:t>Pipeline force data (vs. Archer ea., 2017)</a:t>
            </a:r>
          </a:p>
        </p:txBody>
      </p:sp>
      <p:sp>
        <p:nvSpPr>
          <p:cNvPr id="4" name="Rechteck 3">
            <a:extLst>
              <a:ext uri="{FF2B5EF4-FFF2-40B4-BE49-F238E27FC236}">
                <a16:creationId xmlns:a16="http://schemas.microsoft.com/office/drawing/2014/main" id="{FF66C51A-74F0-4A79-8807-198F1AEAC3CB}"/>
              </a:ext>
            </a:extLst>
          </p:cNvPr>
          <p:cNvSpPr/>
          <p:nvPr/>
        </p:nvSpPr>
        <p:spPr>
          <a:xfrm>
            <a:off x="2030137" y="1531211"/>
            <a:ext cx="2013358"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5" name="Rechteck 4">
            <a:extLst>
              <a:ext uri="{FF2B5EF4-FFF2-40B4-BE49-F238E27FC236}">
                <a16:creationId xmlns:a16="http://schemas.microsoft.com/office/drawing/2014/main" id="{9BB6D924-8E8B-4A3B-9147-9994196F34CE}"/>
              </a:ext>
            </a:extLst>
          </p:cNvPr>
          <p:cNvSpPr/>
          <p:nvPr/>
        </p:nvSpPr>
        <p:spPr>
          <a:xfrm>
            <a:off x="2030136" y="2149854"/>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7" name="Textfeld 6">
            <a:extLst>
              <a:ext uri="{FF2B5EF4-FFF2-40B4-BE49-F238E27FC236}">
                <a16:creationId xmlns:a16="http://schemas.microsoft.com/office/drawing/2014/main" id="{AA6275CC-25B4-4EA9-B79D-7D53C3D861C7}"/>
              </a:ext>
            </a:extLst>
          </p:cNvPr>
          <p:cNvSpPr txBox="1"/>
          <p:nvPr/>
        </p:nvSpPr>
        <p:spPr>
          <a:xfrm>
            <a:off x="2030136" y="3387140"/>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Normalise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to MVC &amp; %MVC</a:t>
            </a:r>
          </a:p>
        </p:txBody>
      </p:sp>
      <p:sp>
        <p:nvSpPr>
          <p:cNvPr id="8" name="Textfeld 7">
            <a:extLst>
              <a:ext uri="{FF2B5EF4-FFF2-40B4-BE49-F238E27FC236}">
                <a16:creationId xmlns:a16="http://schemas.microsoft.com/office/drawing/2014/main" id="{1AED1057-C72C-4BF9-94AD-ADD60D1CD9E7}"/>
              </a:ext>
            </a:extLst>
          </p:cNvPr>
          <p:cNvSpPr txBox="1"/>
          <p:nvPr/>
        </p:nvSpPr>
        <p:spPr>
          <a:xfrm>
            <a:off x="947957" y="4165553"/>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Extract FFT based </a:t>
            </a: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bandpower</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4-12 Hz</a:t>
            </a:r>
          </a:p>
        </p:txBody>
      </p:sp>
      <p:sp>
        <p:nvSpPr>
          <p:cNvPr id="9" name="Textfeld 8">
            <a:extLst>
              <a:ext uri="{FF2B5EF4-FFF2-40B4-BE49-F238E27FC236}">
                <a16:creationId xmlns:a16="http://schemas.microsoft.com/office/drawing/2014/main" id="{5730E5E8-ED49-468F-935C-BBE7D64AAD61}"/>
              </a:ext>
            </a:extLst>
          </p:cNvPr>
          <p:cNvSpPr txBox="1"/>
          <p:nvPr/>
        </p:nvSpPr>
        <p:spPr>
          <a:xfrm>
            <a:off x="3103927" y="4162412"/>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Calculate Error (RMSE)</a:t>
            </a:r>
          </a:p>
        </p:txBody>
      </p:sp>
      <p:sp>
        <p:nvSpPr>
          <p:cNvPr id="10" name="Textfeld 9">
            <a:extLst>
              <a:ext uri="{FF2B5EF4-FFF2-40B4-BE49-F238E27FC236}">
                <a16:creationId xmlns:a16="http://schemas.microsoft.com/office/drawing/2014/main" id="{A2424548-EF94-44F4-8C1B-39138D08E417}"/>
              </a:ext>
            </a:extLst>
          </p:cNvPr>
          <p:cNvSpPr txBox="1"/>
          <p:nvPr/>
        </p:nvSpPr>
        <p:spPr>
          <a:xfrm>
            <a:off x="2030136" y="4943966"/>
            <a:ext cx="2013357" cy="923330"/>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outliers based on 3 median absolute deviations</a:t>
            </a:r>
          </a:p>
        </p:txBody>
      </p:sp>
      <p:sp>
        <p:nvSpPr>
          <p:cNvPr id="11" name="Textfeld 10">
            <a:extLst>
              <a:ext uri="{FF2B5EF4-FFF2-40B4-BE49-F238E27FC236}">
                <a16:creationId xmlns:a16="http://schemas.microsoft.com/office/drawing/2014/main" id="{83EC5BDA-394E-4C62-A6CC-21FDAB463427}"/>
              </a:ext>
            </a:extLst>
          </p:cNvPr>
          <p:cNvSpPr txBox="1"/>
          <p:nvPr/>
        </p:nvSpPr>
        <p:spPr>
          <a:xfrm>
            <a:off x="2030135" y="5999376"/>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Zscore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per participant</a:t>
            </a:r>
          </a:p>
        </p:txBody>
      </p:sp>
      <p:sp>
        <p:nvSpPr>
          <p:cNvPr id="12" name="Rechteck 11">
            <a:extLst>
              <a:ext uri="{FF2B5EF4-FFF2-40B4-BE49-F238E27FC236}">
                <a16:creationId xmlns:a16="http://schemas.microsoft.com/office/drawing/2014/main" id="{9B37D29F-0E93-4887-B487-6FDCFA9B59A1}"/>
              </a:ext>
            </a:extLst>
          </p:cNvPr>
          <p:cNvSpPr/>
          <p:nvPr/>
        </p:nvSpPr>
        <p:spPr>
          <a:xfrm>
            <a:off x="7675928" y="2027053"/>
            <a:ext cx="2013358"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13" name="Rechteck 12">
            <a:extLst>
              <a:ext uri="{FF2B5EF4-FFF2-40B4-BE49-F238E27FC236}">
                <a16:creationId xmlns:a16="http://schemas.microsoft.com/office/drawing/2014/main" id="{E7AF7920-BB37-46AA-BF99-BE59DFC06282}"/>
              </a:ext>
            </a:extLst>
          </p:cNvPr>
          <p:cNvSpPr/>
          <p:nvPr/>
        </p:nvSpPr>
        <p:spPr>
          <a:xfrm>
            <a:off x="7675927" y="2681403"/>
            <a:ext cx="2013357"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14" name="Textfeld 13">
            <a:extLst>
              <a:ext uri="{FF2B5EF4-FFF2-40B4-BE49-F238E27FC236}">
                <a16:creationId xmlns:a16="http://schemas.microsoft.com/office/drawing/2014/main" id="{D433E4BF-E0BB-4503-9517-9B382397EB38}"/>
              </a:ext>
            </a:extLst>
          </p:cNvPr>
          <p:cNvSpPr txBox="1"/>
          <p:nvPr/>
        </p:nvSpPr>
        <p:spPr>
          <a:xfrm>
            <a:off x="7675927" y="3335753"/>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middle 25s period</a:t>
            </a:r>
          </a:p>
        </p:txBody>
      </p:sp>
      <p:sp>
        <p:nvSpPr>
          <p:cNvPr id="15" name="Textfeld 14">
            <a:extLst>
              <a:ext uri="{FF2B5EF4-FFF2-40B4-BE49-F238E27FC236}">
                <a16:creationId xmlns:a16="http://schemas.microsoft.com/office/drawing/2014/main" id="{276FB580-3C41-469E-8DC7-384E9A29C8FA}"/>
              </a:ext>
            </a:extLst>
          </p:cNvPr>
          <p:cNvSpPr txBox="1"/>
          <p:nvPr/>
        </p:nvSpPr>
        <p:spPr>
          <a:xfrm>
            <a:off x="7675925" y="4149873"/>
            <a:ext cx="2013357" cy="923330"/>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Sum of power 4-12 Hz (No further information)</a:t>
            </a:r>
          </a:p>
        </p:txBody>
      </p:sp>
      <p:sp>
        <p:nvSpPr>
          <p:cNvPr id="18" name="Textfeld 17">
            <a:extLst>
              <a:ext uri="{FF2B5EF4-FFF2-40B4-BE49-F238E27FC236}">
                <a16:creationId xmlns:a16="http://schemas.microsoft.com/office/drawing/2014/main" id="{F7B3A99C-BECC-4FDA-910B-7017EB8ADD00}"/>
              </a:ext>
            </a:extLst>
          </p:cNvPr>
          <p:cNvSpPr txBox="1"/>
          <p:nvPr/>
        </p:nvSpPr>
        <p:spPr>
          <a:xfrm>
            <a:off x="7675925" y="5240991"/>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High – low visual gain per participant</a:t>
            </a:r>
          </a:p>
        </p:txBody>
      </p:sp>
      <p:sp>
        <p:nvSpPr>
          <p:cNvPr id="19" name="Rechteck 18">
            <a:extLst>
              <a:ext uri="{FF2B5EF4-FFF2-40B4-BE49-F238E27FC236}">
                <a16:creationId xmlns:a16="http://schemas.microsoft.com/office/drawing/2014/main" id="{AA035FD0-655D-4923-8ADA-95DCC39F3F26}"/>
              </a:ext>
            </a:extLst>
          </p:cNvPr>
          <p:cNvSpPr/>
          <p:nvPr/>
        </p:nvSpPr>
        <p:spPr>
          <a:xfrm>
            <a:off x="2030135" y="2768497"/>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Mean &amp; SD</a:t>
            </a:r>
          </a:p>
        </p:txBody>
      </p:sp>
    </p:spTree>
    <p:extLst>
      <p:ext uri="{BB962C8B-B14F-4D97-AF65-F5344CB8AC3E}">
        <p14:creationId xmlns:p14="http://schemas.microsoft.com/office/powerpoint/2010/main" val="49530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4">
            <a:extLst>
              <a:ext uri="{FF2B5EF4-FFF2-40B4-BE49-F238E27FC236}">
                <a16:creationId xmlns:a16="http://schemas.microsoft.com/office/drawing/2014/main" id="{DEF685EE-616F-41E8-8878-423EF222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42" y="1061890"/>
            <a:ext cx="7224126" cy="4814726"/>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Good tremor data example (p105)</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.025, p = 0.837) between visual feedback scaling and tremor power</a:t>
            </a:r>
          </a:p>
        </p:txBody>
      </p:sp>
      <p:pic>
        <p:nvPicPr>
          <p:cNvPr id="11" name="Grafik 10">
            <a:extLst>
              <a:ext uri="{FF2B5EF4-FFF2-40B4-BE49-F238E27FC236}">
                <a16:creationId xmlns:a16="http://schemas.microsoft.com/office/drawing/2014/main" id="{035D8EB4-96BE-4DF2-81FE-76B61E752A43}"/>
              </a:ext>
            </a:extLst>
          </p:cNvPr>
          <p:cNvPicPr>
            <a:picLocks noChangeAspect="1"/>
          </p:cNvPicPr>
          <p:nvPr/>
        </p:nvPicPr>
        <p:blipFill rotWithShape="1">
          <a:blip r:embed="rId3"/>
          <a:srcRect l="53254" t="8371" b="42624"/>
          <a:stretch/>
        </p:blipFill>
        <p:spPr>
          <a:xfrm>
            <a:off x="1731326" y="4121852"/>
            <a:ext cx="2582898" cy="2407363"/>
          </a:xfrm>
          <a:prstGeom prst="rect">
            <a:avLst/>
          </a:prstGeom>
        </p:spPr>
      </p:pic>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94167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D1CD4BC-2DE6-47F3-A20B-14DD402A4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0" y="1121161"/>
            <a:ext cx="7070167" cy="4712115"/>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Bad tremor data example (p103)</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.162, p = 0.200) between visual feedback scaling and tremor power</a:t>
            </a:r>
          </a:p>
        </p:txBody>
      </p:sp>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pic>
        <p:nvPicPr>
          <p:cNvPr id="4" name="Grafik 3">
            <a:extLst>
              <a:ext uri="{FF2B5EF4-FFF2-40B4-BE49-F238E27FC236}">
                <a16:creationId xmlns:a16="http://schemas.microsoft.com/office/drawing/2014/main" id="{90E31908-C50C-4FF0-AF58-BCD156C08CC6}"/>
              </a:ext>
            </a:extLst>
          </p:cNvPr>
          <p:cNvPicPr>
            <a:picLocks noChangeAspect="1"/>
          </p:cNvPicPr>
          <p:nvPr/>
        </p:nvPicPr>
        <p:blipFill rotWithShape="1">
          <a:blip r:embed="rId3"/>
          <a:srcRect l="52739" t="9932" r="-152" b="41632"/>
          <a:stretch/>
        </p:blipFill>
        <p:spPr>
          <a:xfrm>
            <a:off x="1944325" y="4251680"/>
            <a:ext cx="2397968" cy="2236988"/>
          </a:xfrm>
          <a:prstGeom prst="rect">
            <a:avLst/>
          </a:prstGeom>
        </p:spPr>
      </p:pic>
    </p:spTree>
    <p:extLst>
      <p:ext uri="{BB962C8B-B14F-4D97-AF65-F5344CB8AC3E}">
        <p14:creationId xmlns:p14="http://schemas.microsoft.com/office/powerpoint/2010/main" val="52671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44502-F69F-4FEE-AAA7-DF8B28D5FBAC}"/>
              </a:ext>
            </a:extLst>
          </p:cNvPr>
          <p:cNvSpPr>
            <a:spLocks noGrp="1"/>
          </p:cNvSpPr>
          <p:nvPr>
            <p:ph type="title"/>
          </p:nvPr>
        </p:nvSpPr>
        <p:spPr/>
        <p:txBody>
          <a:bodyPr/>
          <a:lstStyle/>
          <a:p>
            <a:r>
              <a:rPr lang="en-US" dirty="0"/>
              <a:t>p100</a:t>
            </a:r>
          </a:p>
        </p:txBody>
      </p:sp>
      <p:pic>
        <p:nvPicPr>
          <p:cNvPr id="5" name="Inhaltsplatzhalter 4">
            <a:extLst>
              <a:ext uri="{FF2B5EF4-FFF2-40B4-BE49-F238E27FC236}">
                <a16:creationId xmlns:a16="http://schemas.microsoft.com/office/drawing/2014/main" id="{69794B72-6A95-44CF-A4D3-55BB1C0E0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469" y="0"/>
            <a:ext cx="10325336" cy="6881616"/>
          </a:xfrm>
        </p:spPr>
      </p:pic>
    </p:spTree>
    <p:extLst>
      <p:ext uri="{BB962C8B-B14F-4D97-AF65-F5344CB8AC3E}">
        <p14:creationId xmlns:p14="http://schemas.microsoft.com/office/powerpoint/2010/main" val="351492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0BE8A-5D98-452F-93A0-643AED821C7C}"/>
              </a:ext>
            </a:extLst>
          </p:cNvPr>
          <p:cNvSpPr>
            <a:spLocks noGrp="1"/>
          </p:cNvSpPr>
          <p:nvPr>
            <p:ph type="title"/>
          </p:nvPr>
        </p:nvSpPr>
        <p:spPr/>
        <p:txBody>
          <a:bodyPr/>
          <a:lstStyle/>
          <a:p>
            <a:r>
              <a:rPr lang="en-US" dirty="0"/>
              <a:t>p101</a:t>
            </a:r>
          </a:p>
        </p:txBody>
      </p:sp>
      <p:pic>
        <p:nvPicPr>
          <p:cNvPr id="5" name="Inhaltsplatzhalter 4">
            <a:extLst>
              <a:ext uri="{FF2B5EF4-FFF2-40B4-BE49-F238E27FC236}">
                <a16:creationId xmlns:a16="http://schemas.microsoft.com/office/drawing/2014/main" id="{FA1EF978-F8D3-4995-8300-EF4AAF7CA0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11549"/>
            <a:ext cx="10307230" cy="6869549"/>
          </a:xfrm>
        </p:spPr>
      </p:pic>
    </p:spTree>
    <p:extLst>
      <p:ext uri="{BB962C8B-B14F-4D97-AF65-F5344CB8AC3E}">
        <p14:creationId xmlns:p14="http://schemas.microsoft.com/office/powerpoint/2010/main" val="3437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5D2A7-1FB7-4A9E-8C70-990FFDD2E85F}"/>
              </a:ext>
            </a:extLst>
          </p:cNvPr>
          <p:cNvSpPr>
            <a:spLocks noGrp="1"/>
          </p:cNvSpPr>
          <p:nvPr>
            <p:ph type="title"/>
          </p:nvPr>
        </p:nvSpPr>
        <p:spPr/>
        <p:txBody>
          <a:bodyPr/>
          <a:lstStyle/>
          <a:p>
            <a:r>
              <a:rPr lang="en-US" dirty="0"/>
              <a:t>p102</a:t>
            </a:r>
          </a:p>
        </p:txBody>
      </p:sp>
      <p:pic>
        <p:nvPicPr>
          <p:cNvPr id="5" name="Inhaltsplatzhalter 4">
            <a:extLst>
              <a:ext uri="{FF2B5EF4-FFF2-40B4-BE49-F238E27FC236}">
                <a16:creationId xmlns:a16="http://schemas.microsoft.com/office/drawing/2014/main" id="{E0FC639A-9B55-4551-8D8B-2BAD901FB0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403626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C24134-75E7-4920-B325-8D5CAA80A3F9}"/>
              </a:ext>
            </a:extLst>
          </p:cNvPr>
          <p:cNvSpPr>
            <a:spLocks noGrp="1"/>
          </p:cNvSpPr>
          <p:nvPr>
            <p:ph type="title"/>
          </p:nvPr>
        </p:nvSpPr>
        <p:spPr/>
        <p:txBody>
          <a:bodyPr/>
          <a:lstStyle/>
          <a:p>
            <a:r>
              <a:rPr lang="en-US" dirty="0"/>
              <a:t>p103</a:t>
            </a:r>
          </a:p>
        </p:txBody>
      </p:sp>
      <p:pic>
        <p:nvPicPr>
          <p:cNvPr id="5" name="Inhaltsplatzhalter 4">
            <a:extLst>
              <a:ext uri="{FF2B5EF4-FFF2-40B4-BE49-F238E27FC236}">
                <a16:creationId xmlns:a16="http://schemas.microsoft.com/office/drawing/2014/main" id="{E20A46BF-2674-41EE-9538-9EB024CD8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77599880"/>
      </p:ext>
    </p:extLst>
  </p:cSld>
  <p:clrMapOvr>
    <a:masterClrMapping/>
  </p:clrMapOvr>
</p:sld>
</file>

<file path=ppt/theme/theme1.xml><?xml version="1.0" encoding="utf-8"?>
<a:theme xmlns:a="http://schemas.openxmlformats.org/drawingml/2006/main" name="Office">
  <a:themeElements>
    <a:clrScheme name="Benutzerdefiniert 1">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1"/>
        </a:solidFill>
      </a:spPr>
      <a:bodyPr wrap="square" rtlCol="0">
        <a:spAutoFit/>
      </a:bodyPr>
      <a:lstStyle>
        <a:defPPr marL="285750" indent="-285750" algn="l">
          <a:buFont typeface="Arial" panose="020B0604020202020204" pitchFamily="34" charset="0"/>
          <a:buChar char="•"/>
          <a:defRPr dirty="0">
            <a:solidFill>
              <a:schemeClr val="bg1"/>
            </a:solidFill>
            <a:latin typeface="CMU Serif" panose="02000603000000000000" pitchFamily="2" charset="0"/>
            <a:ea typeface="CMU Serif" panose="02000603000000000000" pitchFamily="2" charset="0"/>
            <a:cs typeface="CMU Serif" panose="02000603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721</Words>
  <Application>Microsoft Office PowerPoint</Application>
  <PresentationFormat>Breitbild</PresentationFormat>
  <Paragraphs>105</Paragraphs>
  <Slides>27</Slides>
  <Notes>1</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Arial</vt:lpstr>
      <vt:lpstr>Calibri</vt:lpstr>
      <vt:lpstr>Calibri Light</vt:lpstr>
      <vt:lpstr>CMU Sans Serif Demi Condensed</vt:lpstr>
      <vt:lpstr>CMU Serif</vt:lpstr>
      <vt:lpstr>Open Sans SemiBold</vt:lpstr>
      <vt:lpstr>Wingdings</vt:lpstr>
      <vt:lpstr>Office</vt:lpstr>
      <vt:lpstr>Feedback Tremor</vt:lpstr>
      <vt:lpstr>Paradigm</vt:lpstr>
      <vt:lpstr>Pipeline force data (vs. Archer ea., 2017)</vt:lpstr>
      <vt:lpstr>Good tremor data example (p105)</vt:lpstr>
      <vt:lpstr>Bad tremor data example (p103)</vt:lpstr>
      <vt:lpstr>p100</vt:lpstr>
      <vt:lpstr>p101</vt:lpstr>
      <vt:lpstr>p102</vt:lpstr>
      <vt:lpstr>p103</vt:lpstr>
      <vt:lpstr>p104</vt:lpstr>
      <vt:lpstr>p105</vt:lpstr>
      <vt:lpstr>p106</vt:lpstr>
      <vt:lpstr>p107</vt:lpstr>
      <vt:lpstr>p109</vt:lpstr>
      <vt:lpstr>p112</vt:lpstr>
      <vt:lpstr>p119</vt:lpstr>
      <vt:lpstr>3 Experiments – visual gain</vt:lpstr>
      <vt:lpstr>Monitor distance</vt:lpstr>
      <vt:lpstr>Combinations – 25% MVC</vt:lpstr>
      <vt:lpstr>Archer</vt:lpstr>
      <vt:lpstr>Next steps</vt:lpstr>
      <vt:lpstr>Visual angle </vt:lpstr>
      <vt:lpstr>Tremor parameters</vt:lpstr>
      <vt:lpstr>New datasets</vt:lpstr>
      <vt:lpstr>New paradigm</vt:lpstr>
      <vt:lpstr>Visual feedback alters force control and functional activity in the visuomotor network after stroke</vt:lpstr>
      <vt:lpstr>Supplementary Dirkx 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different/ unstable sampling rates</dc:title>
  <dc:creator>Julius Welzel</dc:creator>
  <cp:lastModifiedBy>Julius Welzel</cp:lastModifiedBy>
  <cp:revision>46</cp:revision>
  <dcterms:created xsi:type="dcterms:W3CDTF">2020-10-05T05:45:55Z</dcterms:created>
  <dcterms:modified xsi:type="dcterms:W3CDTF">2021-09-17T14:14:49Z</dcterms:modified>
</cp:coreProperties>
</file>